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0" r:id="rId3"/>
    <p:sldId id="763" r:id="rId4"/>
    <p:sldId id="580" r:id="rId5"/>
    <p:sldId id="630" r:id="rId6"/>
    <p:sldId id="631" r:id="rId7"/>
    <p:sldId id="632" r:id="rId8"/>
    <p:sldId id="633" r:id="rId9"/>
    <p:sldId id="668" r:id="rId10"/>
    <p:sldId id="670" r:id="rId11"/>
    <p:sldId id="671" r:id="rId12"/>
    <p:sldId id="672" r:id="rId13"/>
    <p:sldId id="597" r:id="rId14"/>
    <p:sldId id="521" r:id="rId15"/>
    <p:sldId id="453" r:id="rId16"/>
    <p:sldId id="474" r:id="rId17"/>
    <p:sldId id="522" r:id="rId18"/>
    <p:sldId id="736" r:id="rId19"/>
    <p:sldId id="761" r:id="rId20"/>
    <p:sldId id="737" r:id="rId21"/>
    <p:sldId id="783" r:id="rId22"/>
    <p:sldId id="785" r:id="rId23"/>
    <p:sldId id="750" r:id="rId24"/>
    <p:sldId id="751" r:id="rId25"/>
    <p:sldId id="749" r:id="rId26"/>
    <p:sldId id="748" r:id="rId27"/>
    <p:sldId id="505" r:id="rId28"/>
    <p:sldId id="727" r:id="rId29"/>
    <p:sldId id="757" r:id="rId30"/>
    <p:sldId id="756" r:id="rId31"/>
    <p:sldId id="758" r:id="rId32"/>
    <p:sldId id="759" r:id="rId33"/>
    <p:sldId id="735" r:id="rId34"/>
    <p:sldId id="778" r:id="rId35"/>
    <p:sldId id="752" r:id="rId36"/>
    <p:sldId id="753" r:id="rId37"/>
    <p:sldId id="754" r:id="rId38"/>
    <p:sldId id="755" r:id="rId39"/>
    <p:sldId id="786" r:id="rId40"/>
    <p:sldId id="760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762618-0FE3-4613-87CA-EBD7FD4C9EAD}">
          <p14:sldIdLst>
            <p14:sldId id="256"/>
            <p14:sldId id="260"/>
          </p14:sldIdLst>
        </p14:section>
        <p14:section name="Why Imagery?" id="{2A8CDD28-2EC3-4A75-84D7-66571109A4E3}">
          <p14:sldIdLst/>
        </p14:section>
        <p14:section name="Aerial &amp; UltraCam" id="{073CF7E7-4D8F-47E6-8CB2-B039B0F47D2B}">
          <p14:sldIdLst>
            <p14:sldId id="763"/>
            <p14:sldId id="580"/>
            <p14:sldId id="630"/>
            <p14:sldId id="631"/>
            <p14:sldId id="632"/>
            <p14:sldId id="633"/>
          </p14:sldIdLst>
        </p14:section>
        <p14:section name="DSM/DTM" id="{36D957F5-6C32-4CA3-BFD1-4FFA3C126B52}">
          <p14:sldIdLst>
            <p14:sldId id="668"/>
            <p14:sldId id="670"/>
            <p14:sldId id="671"/>
            <p14:sldId id="672"/>
          </p14:sldIdLst>
        </p14:section>
        <p14:section name="Oblique" id="{962D17C4-DB0A-451D-8842-1E820BD4C315}">
          <p14:sldIdLst>
            <p14:sldId id="597"/>
            <p14:sldId id="521"/>
            <p14:sldId id="453"/>
          </p14:sldIdLst>
        </p14:section>
        <p14:section name="Streetside" id="{82DC2055-492B-467F-82BA-CA3FB2C07E62}">
          <p14:sldIdLst>
            <p14:sldId id="474"/>
            <p14:sldId id="522"/>
          </p14:sldIdLst>
        </p14:section>
        <p14:section name="Image Processing Framework" id="{C3DAEDE1-8859-4783-B1A1-754003920D3F}">
          <p14:sldIdLst>
            <p14:sldId id="736"/>
            <p14:sldId id="761"/>
            <p14:sldId id="737"/>
            <p14:sldId id="783"/>
            <p14:sldId id="785"/>
            <p14:sldId id="750"/>
            <p14:sldId id="751"/>
            <p14:sldId id="749"/>
            <p14:sldId id="748"/>
          </p14:sldIdLst>
        </p14:section>
        <p14:section name="Scalable Compute" id="{BBA530AA-6F7C-44E4-808C-A103499B1706}">
          <p14:sldIdLst>
            <p14:sldId id="505"/>
            <p14:sldId id="727"/>
            <p14:sldId id="757"/>
            <p14:sldId id="756"/>
            <p14:sldId id="758"/>
            <p14:sldId id="759"/>
            <p14:sldId id="735"/>
            <p14:sldId id="778"/>
          </p14:sldIdLst>
        </p14:section>
        <p14:section name="BITs By The Numbers" id="{0E50FE44-5483-40BB-B2F9-B46E772201C5}">
          <p14:sldIdLst>
            <p14:sldId id="752"/>
            <p14:sldId id="753"/>
            <p14:sldId id="754"/>
            <p14:sldId id="755"/>
            <p14:sldId id="786"/>
            <p14:sldId id="760"/>
          </p14:sldIdLst>
        </p14:section>
        <p14:section name="Backup" id="{4925FBD9-9485-40D3-BC70-4CB2790FE82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40" autoAdjust="0"/>
    <p:restoredTop sz="95733" autoAdjust="0"/>
  </p:normalViewPr>
  <p:slideViewPr>
    <p:cSldViewPr>
      <p:cViewPr varScale="1">
        <p:scale>
          <a:sx n="116" d="100"/>
          <a:sy n="116" d="100"/>
        </p:scale>
        <p:origin x="2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96A19-B21C-41AC-8A95-D015E73FE7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DDBEC0-7053-4F29-BE26-8640BA1391A6}">
      <dgm:prSet custT="1"/>
      <dgm:spPr/>
      <dgm:t>
        <a:bodyPr/>
        <a:lstStyle/>
        <a:p>
          <a:pPr rtl="0"/>
          <a:r>
            <a:rPr lang="en-GB" sz="1100" b="1" dirty="0" smtClean="0"/>
            <a:t>Largest Aerial Mapping Project in Industry History</a:t>
          </a:r>
          <a:endParaRPr lang="en-US" sz="1100" dirty="0"/>
        </a:p>
      </dgm:t>
    </dgm:pt>
    <dgm:pt modelId="{CC460C9D-99DF-48B3-B4F2-F6EF4560AC4C}" type="parTrans" cxnId="{11011093-6064-4743-9D88-D57E24BF3F2C}">
      <dgm:prSet/>
      <dgm:spPr/>
      <dgm:t>
        <a:bodyPr/>
        <a:lstStyle/>
        <a:p>
          <a:endParaRPr lang="en-US" sz="1100"/>
        </a:p>
      </dgm:t>
    </dgm:pt>
    <dgm:pt modelId="{98D220F3-DD90-4B9F-A039-B3D54653B6F8}" type="sibTrans" cxnId="{11011093-6064-4743-9D88-D57E24BF3F2C}">
      <dgm:prSet/>
      <dgm:spPr/>
      <dgm:t>
        <a:bodyPr/>
        <a:lstStyle/>
        <a:p>
          <a:endParaRPr lang="en-US" sz="1100"/>
        </a:p>
      </dgm:t>
    </dgm:pt>
    <dgm:pt modelId="{DA7D2A59-092D-41E8-832C-6E4B3118BD9F}">
      <dgm:prSet custT="1"/>
      <dgm:spPr/>
      <dgm:t>
        <a:bodyPr/>
        <a:lstStyle/>
        <a:p>
          <a:pPr rtl="0"/>
          <a:r>
            <a:rPr lang="en-GB" sz="1100" b="1" dirty="0" smtClean="0"/>
            <a:t>Complete Coverage US (“Lower 48”)</a:t>
          </a:r>
          <a:endParaRPr lang="en-US" sz="1100" dirty="0"/>
        </a:p>
      </dgm:t>
    </dgm:pt>
    <dgm:pt modelId="{1139F7BC-C510-4D8D-8350-40D18F7E0AEB}" type="parTrans" cxnId="{953A408E-A90E-4F57-A4C7-3F0A24B38511}">
      <dgm:prSet/>
      <dgm:spPr/>
      <dgm:t>
        <a:bodyPr/>
        <a:lstStyle/>
        <a:p>
          <a:endParaRPr lang="en-US" sz="1100"/>
        </a:p>
      </dgm:t>
    </dgm:pt>
    <dgm:pt modelId="{5D2E8AB3-D268-4FDF-8F94-0667A9BDF36B}" type="sibTrans" cxnId="{953A408E-A90E-4F57-A4C7-3F0A24B38511}">
      <dgm:prSet/>
      <dgm:spPr/>
      <dgm:t>
        <a:bodyPr/>
        <a:lstStyle/>
        <a:p>
          <a:endParaRPr lang="en-US" sz="1100"/>
        </a:p>
      </dgm:t>
    </dgm:pt>
    <dgm:pt modelId="{3381838E-3C05-40B7-8A73-39DE478276C2}">
      <dgm:prSet custT="1"/>
      <dgm:spPr/>
      <dgm:t>
        <a:bodyPr/>
        <a:lstStyle/>
        <a:p>
          <a:pPr rtl="0"/>
          <a:r>
            <a:rPr lang="en-GB" sz="1100" b="1" dirty="0" smtClean="0"/>
            <a:t>12 European Markets</a:t>
          </a:r>
          <a:endParaRPr lang="en-US" sz="1100" b="1" dirty="0"/>
        </a:p>
      </dgm:t>
    </dgm:pt>
    <dgm:pt modelId="{8102BEE6-CF16-403A-BC9F-787F872E2782}" type="parTrans" cxnId="{7FC82E19-76E0-49B4-BE0C-479C067E511D}">
      <dgm:prSet/>
      <dgm:spPr/>
      <dgm:t>
        <a:bodyPr/>
        <a:lstStyle/>
        <a:p>
          <a:endParaRPr lang="en-US" sz="1100"/>
        </a:p>
      </dgm:t>
    </dgm:pt>
    <dgm:pt modelId="{3F9D3B96-53EB-4922-9C2B-D8AAEAAEA145}" type="sibTrans" cxnId="{7FC82E19-76E0-49B4-BE0C-479C067E511D}">
      <dgm:prSet/>
      <dgm:spPr/>
      <dgm:t>
        <a:bodyPr/>
        <a:lstStyle/>
        <a:p>
          <a:endParaRPr lang="en-US" sz="1100"/>
        </a:p>
      </dgm:t>
    </dgm:pt>
    <dgm:pt modelId="{D05FF3F8-D532-4BC2-A3D8-F8215D4EF80A}">
      <dgm:prSet custT="1"/>
      <dgm:spPr/>
      <dgm:t>
        <a:bodyPr/>
        <a:lstStyle/>
        <a:p>
          <a:pPr rtl="0"/>
          <a:r>
            <a:rPr lang="en-GB" sz="1100" b="1" dirty="0" smtClean="0"/>
            <a:t>10,400,000 square km</a:t>
          </a:r>
          <a:endParaRPr lang="en-US" sz="1100" b="1" dirty="0"/>
        </a:p>
      </dgm:t>
    </dgm:pt>
    <dgm:pt modelId="{4FEF238B-4DF4-4604-8C08-DDAF9194D55C}" type="parTrans" cxnId="{D1F2CF7B-EBFC-4FD1-B11E-2A73C35FC6AC}">
      <dgm:prSet/>
      <dgm:spPr/>
      <dgm:t>
        <a:bodyPr/>
        <a:lstStyle/>
        <a:p>
          <a:endParaRPr lang="en-US" sz="1100"/>
        </a:p>
      </dgm:t>
    </dgm:pt>
    <dgm:pt modelId="{9F8ED02C-F17A-42C1-9599-77AA206203A5}" type="sibTrans" cxnId="{D1F2CF7B-EBFC-4FD1-B11E-2A73C35FC6AC}">
      <dgm:prSet/>
      <dgm:spPr/>
      <dgm:t>
        <a:bodyPr/>
        <a:lstStyle/>
        <a:p>
          <a:endParaRPr lang="en-US" sz="1100"/>
        </a:p>
      </dgm:t>
    </dgm:pt>
    <dgm:pt modelId="{1024581F-05E5-4E9E-8A46-A1937F5FCB42}">
      <dgm:prSet custT="1"/>
      <dgm:spPr/>
      <dgm:t>
        <a:bodyPr/>
        <a:lstStyle/>
        <a:p>
          <a:pPr rtl="0"/>
          <a:r>
            <a:rPr lang="en-GB" sz="1100" b="1" smtClean="0"/>
            <a:t>Order of Magnitude Cost Reductions:</a:t>
          </a:r>
          <a:endParaRPr lang="en-US" sz="1100"/>
        </a:p>
      </dgm:t>
    </dgm:pt>
    <dgm:pt modelId="{25D7FCDA-A650-4E47-A6E4-834F0B21DC67}" type="parTrans" cxnId="{279CFD81-FEE8-4E19-8676-D71404D10CB7}">
      <dgm:prSet/>
      <dgm:spPr/>
      <dgm:t>
        <a:bodyPr/>
        <a:lstStyle/>
        <a:p>
          <a:endParaRPr lang="en-US" sz="1100"/>
        </a:p>
      </dgm:t>
    </dgm:pt>
    <dgm:pt modelId="{79C1BA5F-2651-41A2-8C09-E89BB1FB2DB7}" type="sibTrans" cxnId="{279CFD81-FEE8-4E19-8676-D71404D10CB7}">
      <dgm:prSet/>
      <dgm:spPr/>
      <dgm:t>
        <a:bodyPr/>
        <a:lstStyle/>
        <a:p>
          <a:endParaRPr lang="en-US" sz="1100"/>
        </a:p>
      </dgm:t>
    </dgm:pt>
    <dgm:pt modelId="{1745731A-299A-4545-B555-D8CCD6062250}">
      <dgm:prSet custT="1"/>
      <dgm:spPr/>
      <dgm:t>
        <a:bodyPr/>
        <a:lstStyle/>
        <a:p>
          <a:pPr rtl="0"/>
          <a:r>
            <a:rPr lang="en-GB" sz="1100" b="1" dirty="0" smtClean="0"/>
            <a:t>USGS Program </a:t>
          </a:r>
          <a:r>
            <a:rPr lang="en-GB" sz="1100" b="1" dirty="0" smtClean="0">
              <a:sym typeface="Wingdings"/>
            </a:rPr>
            <a:t></a:t>
          </a:r>
          <a:r>
            <a:rPr lang="en-GB" sz="1100" b="1" dirty="0" smtClean="0"/>
            <a:t> 10 years; 50cm</a:t>
          </a:r>
          <a:endParaRPr lang="en-US" sz="1100" dirty="0"/>
        </a:p>
      </dgm:t>
    </dgm:pt>
    <dgm:pt modelId="{C911BA46-6E2B-49FA-ADC4-D85500FB7752}" type="parTrans" cxnId="{8675E32D-7455-4950-83EB-3E7F3DD97F8C}">
      <dgm:prSet/>
      <dgm:spPr/>
      <dgm:t>
        <a:bodyPr/>
        <a:lstStyle/>
        <a:p>
          <a:endParaRPr lang="en-US" sz="1100"/>
        </a:p>
      </dgm:t>
    </dgm:pt>
    <dgm:pt modelId="{BE0C25E5-4BC6-41A2-B459-71D0E98E92D4}" type="sibTrans" cxnId="{8675E32D-7455-4950-83EB-3E7F3DD97F8C}">
      <dgm:prSet/>
      <dgm:spPr/>
      <dgm:t>
        <a:bodyPr/>
        <a:lstStyle/>
        <a:p>
          <a:endParaRPr lang="en-US" sz="1100"/>
        </a:p>
      </dgm:t>
    </dgm:pt>
    <dgm:pt modelId="{3BD3882A-7754-4788-8E9D-A4363E0CC2A5}">
      <dgm:prSet custT="1"/>
      <dgm:spPr/>
      <dgm:t>
        <a:bodyPr/>
        <a:lstStyle/>
        <a:p>
          <a:pPr rtl="0"/>
          <a:r>
            <a:rPr lang="en-GB" sz="1100" b="1" dirty="0" smtClean="0"/>
            <a:t>Bing Program   </a:t>
          </a:r>
          <a:r>
            <a:rPr lang="en-GB" sz="1100" b="1" dirty="0" smtClean="0">
              <a:sym typeface="Wingdings"/>
            </a:rPr>
            <a:t></a:t>
          </a:r>
          <a:r>
            <a:rPr lang="en-GB" sz="1100" b="1" dirty="0" smtClean="0"/>
            <a:t> 2.5 years; 30cm</a:t>
          </a:r>
          <a:endParaRPr lang="en-US" sz="1100" dirty="0"/>
        </a:p>
      </dgm:t>
    </dgm:pt>
    <dgm:pt modelId="{54EBF072-6514-474E-B970-A78B67C92BCE}" type="parTrans" cxnId="{3F3BD8D6-AE5C-47B2-94AA-2F580A1984F4}">
      <dgm:prSet/>
      <dgm:spPr/>
      <dgm:t>
        <a:bodyPr/>
        <a:lstStyle/>
        <a:p>
          <a:endParaRPr lang="en-US" sz="1100"/>
        </a:p>
      </dgm:t>
    </dgm:pt>
    <dgm:pt modelId="{6AF2AEEE-0FA8-4548-B5A0-84EE8E7E692D}" type="sibTrans" cxnId="{3F3BD8D6-AE5C-47B2-94AA-2F580A1984F4}">
      <dgm:prSet/>
      <dgm:spPr/>
      <dgm:t>
        <a:bodyPr/>
        <a:lstStyle/>
        <a:p>
          <a:endParaRPr lang="en-US" sz="1100"/>
        </a:p>
      </dgm:t>
    </dgm:pt>
    <dgm:pt modelId="{D0B5B4F9-F2EA-4F73-A5A8-F8071F6D3B5F}">
      <dgm:prSet custT="1"/>
      <dgm:spPr/>
      <dgm:t>
        <a:bodyPr/>
        <a:lstStyle/>
        <a:p>
          <a:pPr rtl="0"/>
          <a:endParaRPr lang="en-US" sz="1100" dirty="0"/>
        </a:p>
      </dgm:t>
    </dgm:pt>
    <dgm:pt modelId="{78DEF012-83C3-4ADB-9B41-DCDCE7382EF2}" type="parTrans" cxnId="{2CD7E80C-48E2-4B80-8B1A-B5D775ADDAE4}">
      <dgm:prSet/>
      <dgm:spPr/>
      <dgm:t>
        <a:bodyPr/>
        <a:lstStyle/>
        <a:p>
          <a:endParaRPr lang="en-US" sz="1100"/>
        </a:p>
      </dgm:t>
    </dgm:pt>
    <dgm:pt modelId="{80F4A6BF-60F2-4242-A0C1-FBEE8FB92144}" type="sibTrans" cxnId="{2CD7E80C-48E2-4B80-8B1A-B5D775ADDAE4}">
      <dgm:prSet/>
      <dgm:spPr/>
      <dgm:t>
        <a:bodyPr/>
        <a:lstStyle/>
        <a:p>
          <a:endParaRPr lang="en-US" sz="1100"/>
        </a:p>
      </dgm:t>
    </dgm:pt>
    <dgm:pt modelId="{952C2239-9622-42F3-95F0-FF528DBE4F1C}">
      <dgm:prSet custT="1"/>
      <dgm:spPr/>
      <dgm:t>
        <a:bodyPr/>
        <a:lstStyle/>
        <a:p>
          <a:pPr rtl="0"/>
          <a:r>
            <a:rPr lang="en-US" sz="1100" b="1" dirty="0" smtClean="0"/>
            <a:t>24 months initial acquisition</a:t>
          </a:r>
          <a:endParaRPr lang="en-US" sz="1100" b="1" dirty="0"/>
        </a:p>
      </dgm:t>
    </dgm:pt>
    <dgm:pt modelId="{B2BE8C3D-C663-47AF-BEC7-62F5AC4E0C79}" type="parTrans" cxnId="{2D26F191-5B3C-4302-96D6-62A8D498458E}">
      <dgm:prSet/>
      <dgm:spPr/>
      <dgm:t>
        <a:bodyPr/>
        <a:lstStyle/>
        <a:p>
          <a:endParaRPr lang="en-US"/>
        </a:p>
      </dgm:t>
    </dgm:pt>
    <dgm:pt modelId="{07AD75F2-4138-4F19-B158-9744BFCA7283}" type="sibTrans" cxnId="{2D26F191-5B3C-4302-96D6-62A8D498458E}">
      <dgm:prSet/>
      <dgm:spPr/>
      <dgm:t>
        <a:bodyPr/>
        <a:lstStyle/>
        <a:p>
          <a:endParaRPr lang="en-US"/>
        </a:p>
      </dgm:t>
    </dgm:pt>
    <dgm:pt modelId="{AB400325-4DD2-4025-A4C8-04756C149F46}">
      <dgm:prSet custT="1"/>
      <dgm:spPr/>
      <dgm:t>
        <a:bodyPr/>
        <a:lstStyle/>
        <a:p>
          <a:pPr rtl="0"/>
          <a:r>
            <a:rPr lang="en-US" sz="1100" b="1" dirty="0" smtClean="0"/>
            <a:t>238 </a:t>
          </a:r>
          <a:r>
            <a:rPr lang="en-US" sz="1100" b="1" dirty="0" err="1" smtClean="0"/>
            <a:t>terapixels</a:t>
          </a:r>
          <a:r>
            <a:rPr lang="en-US" sz="1100" b="1" dirty="0" smtClean="0"/>
            <a:t>, ~1.2 petabytes</a:t>
          </a:r>
          <a:endParaRPr lang="en-US" sz="1100" b="1" dirty="0"/>
        </a:p>
      </dgm:t>
    </dgm:pt>
    <dgm:pt modelId="{3C03EC4A-31C2-4576-94FC-C706493A97CD}" type="parTrans" cxnId="{CDCF7C7E-0052-48A8-BDAD-F1B6B2A6B16E}">
      <dgm:prSet/>
      <dgm:spPr/>
      <dgm:t>
        <a:bodyPr/>
        <a:lstStyle/>
        <a:p>
          <a:endParaRPr lang="en-US"/>
        </a:p>
      </dgm:t>
    </dgm:pt>
    <dgm:pt modelId="{369214A5-3137-4F44-8495-629FDAD42AB0}" type="sibTrans" cxnId="{CDCF7C7E-0052-48A8-BDAD-F1B6B2A6B16E}">
      <dgm:prSet/>
      <dgm:spPr/>
      <dgm:t>
        <a:bodyPr/>
        <a:lstStyle/>
        <a:p>
          <a:endParaRPr lang="en-US"/>
        </a:p>
      </dgm:t>
    </dgm:pt>
    <dgm:pt modelId="{E5353483-C88E-434E-AB99-A260932755C8}" type="pres">
      <dgm:prSet presAssocID="{61F96A19-B21C-41AC-8A95-D015E73FE7E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7433FC-1178-4D09-92EF-AC37B4A35D41}" type="pres">
      <dgm:prSet presAssocID="{DFDDBEC0-7053-4F29-BE26-8640BA1391A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58EE4C-B471-4517-9065-033AE6D0355B}" type="pres">
      <dgm:prSet presAssocID="{DFDDBEC0-7053-4F29-BE26-8640BA1391A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8228D1-8397-4B3A-B47E-3CE031CC5B19}" type="pres">
      <dgm:prSet presAssocID="{1024581F-05E5-4E9E-8A46-A1937F5FCB4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957E81-E3DD-4690-8DC2-22BE8F3FDA7D}" type="pres">
      <dgm:prSet presAssocID="{1024581F-05E5-4E9E-8A46-A1937F5FCB42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1167F8-C559-4555-94C2-33566F845FB8}" type="presOf" srcId="{D0B5B4F9-F2EA-4F73-A5A8-F8071F6D3B5F}" destId="{AD957E81-E3DD-4690-8DC2-22BE8F3FDA7D}" srcOrd="0" destOrd="2" presId="urn:microsoft.com/office/officeart/2005/8/layout/vList2"/>
    <dgm:cxn modelId="{953A408E-A90E-4F57-A4C7-3F0A24B38511}" srcId="{DFDDBEC0-7053-4F29-BE26-8640BA1391A6}" destId="{DA7D2A59-092D-41E8-832C-6E4B3118BD9F}" srcOrd="0" destOrd="0" parTransId="{1139F7BC-C510-4D8D-8350-40D18F7E0AEB}" sibTransId="{5D2E8AB3-D268-4FDF-8F94-0667A9BDF36B}"/>
    <dgm:cxn modelId="{6991AE88-A0D2-4273-AE3E-5AD8AF255B6B}" type="presOf" srcId="{61F96A19-B21C-41AC-8A95-D015E73FE7E5}" destId="{E5353483-C88E-434E-AB99-A260932755C8}" srcOrd="0" destOrd="0" presId="urn:microsoft.com/office/officeart/2005/8/layout/vList2"/>
    <dgm:cxn modelId="{2753A8E8-FC6C-4FEF-8246-4F35A68F6841}" type="presOf" srcId="{1024581F-05E5-4E9E-8A46-A1937F5FCB42}" destId="{8C8228D1-8397-4B3A-B47E-3CE031CC5B19}" srcOrd="0" destOrd="0" presId="urn:microsoft.com/office/officeart/2005/8/layout/vList2"/>
    <dgm:cxn modelId="{56FAD956-4D02-408D-9098-99869FAB4C22}" type="presOf" srcId="{3BD3882A-7754-4788-8E9D-A4363E0CC2A5}" destId="{AD957E81-E3DD-4690-8DC2-22BE8F3FDA7D}" srcOrd="0" destOrd="1" presId="urn:microsoft.com/office/officeart/2005/8/layout/vList2"/>
    <dgm:cxn modelId="{CFF4F96F-51FC-481E-87E7-7AC074D671B4}" type="presOf" srcId="{D05FF3F8-D532-4BC2-A3D8-F8215D4EF80A}" destId="{5958EE4C-B471-4517-9065-033AE6D0355B}" srcOrd="0" destOrd="2" presId="urn:microsoft.com/office/officeart/2005/8/layout/vList2"/>
    <dgm:cxn modelId="{CDCF7C7E-0052-48A8-BDAD-F1B6B2A6B16E}" srcId="{DFDDBEC0-7053-4F29-BE26-8640BA1391A6}" destId="{AB400325-4DD2-4025-A4C8-04756C149F46}" srcOrd="3" destOrd="0" parTransId="{3C03EC4A-31C2-4576-94FC-C706493A97CD}" sibTransId="{369214A5-3137-4F44-8495-629FDAD42AB0}"/>
    <dgm:cxn modelId="{2CD7E80C-48E2-4B80-8B1A-B5D775ADDAE4}" srcId="{3BD3882A-7754-4788-8E9D-A4363E0CC2A5}" destId="{D0B5B4F9-F2EA-4F73-A5A8-F8071F6D3B5F}" srcOrd="0" destOrd="0" parTransId="{78DEF012-83C3-4ADB-9B41-DCDCE7382EF2}" sibTransId="{80F4A6BF-60F2-4242-A0C1-FBEE8FB92144}"/>
    <dgm:cxn modelId="{2D26F191-5B3C-4302-96D6-62A8D498458E}" srcId="{DFDDBEC0-7053-4F29-BE26-8640BA1391A6}" destId="{952C2239-9622-42F3-95F0-FF528DBE4F1C}" srcOrd="4" destOrd="0" parTransId="{B2BE8C3D-C663-47AF-BEC7-62F5AC4E0C79}" sibTransId="{07AD75F2-4138-4F19-B158-9744BFCA7283}"/>
    <dgm:cxn modelId="{CF501AC8-D2E2-46B4-94A9-66CFF83A0E5D}" type="presOf" srcId="{3381838E-3C05-40B7-8A73-39DE478276C2}" destId="{5958EE4C-B471-4517-9065-033AE6D0355B}" srcOrd="0" destOrd="1" presId="urn:microsoft.com/office/officeart/2005/8/layout/vList2"/>
    <dgm:cxn modelId="{7FC82E19-76E0-49B4-BE0C-479C067E511D}" srcId="{DFDDBEC0-7053-4F29-BE26-8640BA1391A6}" destId="{3381838E-3C05-40B7-8A73-39DE478276C2}" srcOrd="1" destOrd="0" parTransId="{8102BEE6-CF16-403A-BC9F-787F872E2782}" sibTransId="{3F9D3B96-53EB-4922-9C2B-D8AAEAAEA145}"/>
    <dgm:cxn modelId="{D3B142B9-F760-4C75-A3C3-75528428C587}" type="presOf" srcId="{1745731A-299A-4545-B555-D8CCD6062250}" destId="{AD957E81-E3DD-4690-8DC2-22BE8F3FDA7D}" srcOrd="0" destOrd="0" presId="urn:microsoft.com/office/officeart/2005/8/layout/vList2"/>
    <dgm:cxn modelId="{8675E32D-7455-4950-83EB-3E7F3DD97F8C}" srcId="{1024581F-05E5-4E9E-8A46-A1937F5FCB42}" destId="{1745731A-299A-4545-B555-D8CCD6062250}" srcOrd="0" destOrd="0" parTransId="{C911BA46-6E2B-49FA-ADC4-D85500FB7752}" sibTransId="{BE0C25E5-4BC6-41A2-B459-71D0E98E92D4}"/>
    <dgm:cxn modelId="{279CFD81-FEE8-4E19-8676-D71404D10CB7}" srcId="{61F96A19-B21C-41AC-8A95-D015E73FE7E5}" destId="{1024581F-05E5-4E9E-8A46-A1937F5FCB42}" srcOrd="1" destOrd="0" parTransId="{25D7FCDA-A650-4E47-A6E4-834F0B21DC67}" sibTransId="{79C1BA5F-2651-41A2-8C09-E89BB1FB2DB7}"/>
    <dgm:cxn modelId="{11011093-6064-4743-9D88-D57E24BF3F2C}" srcId="{61F96A19-B21C-41AC-8A95-D015E73FE7E5}" destId="{DFDDBEC0-7053-4F29-BE26-8640BA1391A6}" srcOrd="0" destOrd="0" parTransId="{CC460C9D-99DF-48B3-B4F2-F6EF4560AC4C}" sibTransId="{98D220F3-DD90-4B9F-A039-B3D54653B6F8}"/>
    <dgm:cxn modelId="{3F3BD8D6-AE5C-47B2-94AA-2F580A1984F4}" srcId="{1024581F-05E5-4E9E-8A46-A1937F5FCB42}" destId="{3BD3882A-7754-4788-8E9D-A4363E0CC2A5}" srcOrd="1" destOrd="0" parTransId="{54EBF072-6514-474E-B970-A78B67C92BCE}" sibTransId="{6AF2AEEE-0FA8-4548-B5A0-84EE8E7E692D}"/>
    <dgm:cxn modelId="{C8AC1F66-217D-4DB7-92DA-04754061CAC5}" type="presOf" srcId="{AB400325-4DD2-4025-A4C8-04756C149F46}" destId="{5958EE4C-B471-4517-9065-033AE6D0355B}" srcOrd="0" destOrd="3" presId="urn:microsoft.com/office/officeart/2005/8/layout/vList2"/>
    <dgm:cxn modelId="{D287122F-AF76-4357-A136-68EB96221363}" type="presOf" srcId="{952C2239-9622-42F3-95F0-FF528DBE4F1C}" destId="{5958EE4C-B471-4517-9065-033AE6D0355B}" srcOrd="0" destOrd="4" presId="urn:microsoft.com/office/officeart/2005/8/layout/vList2"/>
    <dgm:cxn modelId="{582B7875-9A86-420C-AC9F-244887E40D02}" type="presOf" srcId="{DFDDBEC0-7053-4F29-BE26-8640BA1391A6}" destId="{FC7433FC-1178-4D09-92EF-AC37B4A35D41}" srcOrd="0" destOrd="0" presId="urn:microsoft.com/office/officeart/2005/8/layout/vList2"/>
    <dgm:cxn modelId="{D1F2CF7B-EBFC-4FD1-B11E-2A73C35FC6AC}" srcId="{DFDDBEC0-7053-4F29-BE26-8640BA1391A6}" destId="{D05FF3F8-D532-4BC2-A3D8-F8215D4EF80A}" srcOrd="2" destOrd="0" parTransId="{4FEF238B-4DF4-4604-8C08-DDAF9194D55C}" sibTransId="{9F8ED02C-F17A-42C1-9599-77AA206203A5}"/>
    <dgm:cxn modelId="{85466C5D-E1AB-403F-A53A-AC36D9B9A52D}" type="presOf" srcId="{DA7D2A59-092D-41E8-832C-6E4B3118BD9F}" destId="{5958EE4C-B471-4517-9065-033AE6D0355B}" srcOrd="0" destOrd="0" presId="urn:microsoft.com/office/officeart/2005/8/layout/vList2"/>
    <dgm:cxn modelId="{7D2620E8-B1C9-4225-A08E-C1BAFB3ED799}" type="presParOf" srcId="{E5353483-C88E-434E-AB99-A260932755C8}" destId="{FC7433FC-1178-4D09-92EF-AC37B4A35D41}" srcOrd="0" destOrd="0" presId="urn:microsoft.com/office/officeart/2005/8/layout/vList2"/>
    <dgm:cxn modelId="{9C760C72-B8F7-4F2B-AFCF-3E5A94646720}" type="presParOf" srcId="{E5353483-C88E-434E-AB99-A260932755C8}" destId="{5958EE4C-B471-4517-9065-033AE6D0355B}" srcOrd="1" destOrd="0" presId="urn:microsoft.com/office/officeart/2005/8/layout/vList2"/>
    <dgm:cxn modelId="{750CF3A6-AA73-43B2-BF1D-3582DE4DE54F}" type="presParOf" srcId="{E5353483-C88E-434E-AB99-A260932755C8}" destId="{8C8228D1-8397-4B3A-B47E-3CE031CC5B19}" srcOrd="2" destOrd="0" presId="urn:microsoft.com/office/officeart/2005/8/layout/vList2"/>
    <dgm:cxn modelId="{8ED0C698-14CF-46B5-B501-424CF5D735D8}" type="presParOf" srcId="{E5353483-C88E-434E-AB99-A260932755C8}" destId="{AD957E81-E3DD-4690-8DC2-22BE8F3FDA7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433FC-1178-4D09-92EF-AC37B4A35D41}">
      <dsp:nvSpPr>
        <dsp:cNvPr id="0" name=""/>
        <dsp:cNvSpPr/>
      </dsp:nvSpPr>
      <dsp:spPr>
        <a:xfrm>
          <a:off x="0" y="21524"/>
          <a:ext cx="364262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/>
            <a:t>Largest Aerial Mapping Project in Industry History</a:t>
          </a:r>
          <a:endParaRPr lang="en-US" sz="1100" kern="1200" dirty="0"/>
        </a:p>
      </dsp:txBody>
      <dsp:txXfrm>
        <a:off x="18277" y="39801"/>
        <a:ext cx="3606072" cy="337846"/>
      </dsp:txXfrm>
    </dsp:sp>
    <dsp:sp modelId="{5958EE4C-B471-4517-9065-033AE6D0355B}">
      <dsp:nvSpPr>
        <dsp:cNvPr id="0" name=""/>
        <dsp:cNvSpPr/>
      </dsp:nvSpPr>
      <dsp:spPr>
        <a:xfrm>
          <a:off x="0" y="395925"/>
          <a:ext cx="3642626" cy="890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653" tIns="13970" rIns="78232" bIns="13970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100" b="1" kern="1200" dirty="0" smtClean="0"/>
            <a:t>Complete Coverage US (“Lower 48”)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100" b="1" kern="1200" dirty="0" smtClean="0"/>
            <a:t>12 European Markets</a:t>
          </a:r>
          <a:endParaRPr lang="en-US" sz="1100" b="1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100" b="1" kern="1200" dirty="0" smtClean="0"/>
            <a:t>10,400,000 square km</a:t>
          </a:r>
          <a:endParaRPr lang="en-US" sz="1100" b="1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/>
            <a:t>238 </a:t>
          </a:r>
          <a:r>
            <a:rPr lang="en-US" sz="1100" b="1" kern="1200" dirty="0" err="1" smtClean="0"/>
            <a:t>terapixels</a:t>
          </a:r>
          <a:r>
            <a:rPr lang="en-US" sz="1100" b="1" kern="1200" dirty="0" smtClean="0"/>
            <a:t>, ~1.2 petabytes</a:t>
          </a:r>
          <a:endParaRPr lang="en-US" sz="1100" b="1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b="1" kern="1200" dirty="0" smtClean="0"/>
            <a:t>24 months initial acquisition</a:t>
          </a:r>
          <a:endParaRPr lang="en-US" sz="1100" b="1" kern="1200" dirty="0"/>
        </a:p>
      </dsp:txBody>
      <dsp:txXfrm>
        <a:off x="0" y="395925"/>
        <a:ext cx="3642626" cy="890100"/>
      </dsp:txXfrm>
    </dsp:sp>
    <dsp:sp modelId="{8C8228D1-8397-4B3A-B47E-3CE031CC5B19}">
      <dsp:nvSpPr>
        <dsp:cNvPr id="0" name=""/>
        <dsp:cNvSpPr/>
      </dsp:nvSpPr>
      <dsp:spPr>
        <a:xfrm>
          <a:off x="0" y="1286024"/>
          <a:ext cx="364262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smtClean="0"/>
            <a:t>Order of Magnitude Cost Reductions:</a:t>
          </a:r>
          <a:endParaRPr lang="en-US" sz="1100" kern="1200"/>
        </a:p>
      </dsp:txBody>
      <dsp:txXfrm>
        <a:off x="18277" y="1304301"/>
        <a:ext cx="3606072" cy="337846"/>
      </dsp:txXfrm>
    </dsp:sp>
    <dsp:sp modelId="{AD957E81-E3DD-4690-8DC2-22BE8F3FDA7D}">
      <dsp:nvSpPr>
        <dsp:cNvPr id="0" name=""/>
        <dsp:cNvSpPr/>
      </dsp:nvSpPr>
      <dsp:spPr>
        <a:xfrm>
          <a:off x="0" y="1660425"/>
          <a:ext cx="3642626" cy="527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653" tIns="13970" rIns="78232" bIns="13970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100" b="1" kern="1200" dirty="0" smtClean="0"/>
            <a:t>USGS Program </a:t>
          </a:r>
          <a:r>
            <a:rPr lang="en-GB" sz="1100" b="1" kern="1200" dirty="0" smtClean="0">
              <a:sym typeface="Wingdings"/>
            </a:rPr>
            <a:t></a:t>
          </a:r>
          <a:r>
            <a:rPr lang="en-GB" sz="1100" b="1" kern="1200" dirty="0" smtClean="0"/>
            <a:t> 10 years; 50cm</a:t>
          </a:r>
          <a:endParaRPr lang="en-US" sz="11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100" b="1" kern="1200" dirty="0" smtClean="0"/>
            <a:t>Bing Program   </a:t>
          </a:r>
          <a:r>
            <a:rPr lang="en-GB" sz="1100" b="1" kern="1200" dirty="0" smtClean="0">
              <a:sym typeface="Wingdings"/>
            </a:rPr>
            <a:t></a:t>
          </a:r>
          <a:r>
            <a:rPr lang="en-GB" sz="1100" b="1" kern="1200" dirty="0" smtClean="0"/>
            <a:t> 2.5 years; 30cm</a:t>
          </a:r>
          <a:endParaRPr lang="en-US" sz="1100" kern="1200" dirty="0"/>
        </a:p>
        <a:p>
          <a:pPr marL="114300" lvl="2" indent="-57150" algn="l" defTabSz="488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100" kern="1200" dirty="0"/>
        </a:p>
      </dsp:txBody>
      <dsp:txXfrm>
        <a:off x="0" y="1660425"/>
        <a:ext cx="3642626" cy="527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FD177-572C-4245-A07F-C7CB945EFE9A}" type="datetimeFigureOut">
              <a:rPr lang="en-US" smtClean="0"/>
              <a:pPr/>
              <a:t>7/31/2013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0D0B8-B1FF-49E6-B760-66017C9BA0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52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A1D68-2183-42CF-B9A3-131C390A315E}" type="datetimeFigureOut">
              <a:rPr lang="en-US" smtClean="0"/>
              <a:pPr/>
              <a:t>7/31/2013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7EE1F-35B1-427F-B3DB-8E98DF3D76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159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Caveats</a:t>
            </a:r>
            <a:r>
              <a:rPr lang="en-US" baseline="0" dirty="0" smtClean="0"/>
              <a:t> on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7EE1F-35B1-427F-B3DB-8E98DF3D76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37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“Cowhide” – extraction</a:t>
            </a:r>
            <a:r>
              <a:rPr lang="en-US" baseline="0" dirty="0" smtClean="0"/>
              <a:t> of additional value or revenue from imagery assets.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66F5D-619E-496C-923B-F9352A17F98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68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Stereomatcher</a:t>
            </a:r>
            <a:r>
              <a:rPr lang="en-US" dirty="0" smtClean="0"/>
              <a:t> run on multiple stereo-pairs</a:t>
            </a:r>
            <a:r>
              <a:rPr lang="en-US" baseline="0" dirty="0" smtClean="0"/>
              <a:t> and results are fused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66F5D-619E-496C-923B-F9352A17F98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437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image shows high-slope</a:t>
            </a:r>
            <a:r>
              <a:rPr lang="en-US" baseline="0" dirty="0" smtClean="0"/>
              <a:t> areas in grey, red/pink shows building centers, other colors = ground-level</a:t>
            </a:r>
          </a:p>
          <a:p>
            <a:r>
              <a:rPr lang="en-US" baseline="0" dirty="0" smtClean="0"/>
              <a:t>Right image shows classification results from </a:t>
            </a:r>
            <a:r>
              <a:rPr lang="en-US" baseline="0" dirty="0" err="1" smtClean="0"/>
              <a:t>PCVLib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66F5D-619E-496C-923B-F9352A17F98A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04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Ortho</a:t>
            </a:r>
            <a:r>
              <a:rPr lang="en-US" baseline="0" dirty="0" smtClean="0"/>
              <a:t> DTM is then used to </a:t>
            </a:r>
            <a:r>
              <a:rPr lang="en-US" baseline="0" dirty="0" err="1" smtClean="0"/>
              <a:t>ortho</a:t>
            </a:r>
            <a:r>
              <a:rPr lang="en-US" baseline="0" dirty="0" smtClean="0"/>
              <a:t>-rectify imagery for delivery to DG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66F5D-619E-496C-923B-F9352A17F98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51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B82FF-90D4-4813-A015-C84DAB28BF3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MapImpress</a:t>
            </a:r>
            <a:endParaRPr lang="en-US" dirty="0" smtClean="0"/>
          </a:p>
          <a:p>
            <a:r>
              <a:rPr lang="en-US" dirty="0" smtClean="0"/>
              <a:t>Add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</a:t>
            </a:r>
            <a:r>
              <a:rPr lang="en-US" baseline="0" dirty="0" smtClean="0"/>
              <a:t> graph from Brad</a:t>
            </a:r>
          </a:p>
          <a:p>
            <a:r>
              <a:rPr lang="en-US" baseline="0" dirty="0" smtClean="0"/>
              <a:t>Add SQL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7EE1F-35B1-427F-B3DB-8E98DF3D764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5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L1 and L2 are IS5030</a:t>
            </a:r>
            <a:r>
              <a:rPr lang="en-US" baseline="0" dirty="0" smtClean="0"/>
              <a:t> $5.6k / switch</a:t>
            </a:r>
          </a:p>
          <a:p>
            <a:r>
              <a:rPr lang="en-US" baseline="0" dirty="0" smtClean="0"/>
              <a:t>L3 is 4036E “Grid Director” 34 port IB to 10GigE Ethernet that also serves as gateway to our </a:t>
            </a:r>
            <a:r>
              <a:rPr lang="en-US" baseline="0" dirty="0" err="1" smtClean="0"/>
              <a:t>Verari</a:t>
            </a:r>
            <a:r>
              <a:rPr lang="en-US" baseline="0" dirty="0" smtClean="0"/>
              <a:t> gear.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7EE1F-35B1-427F-B3DB-8E98DF3D76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14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0" y="-1"/>
            <a:ext cx="9144000" cy="514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57200" y="2987802"/>
            <a:ext cx="2743200" cy="41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6600" y="2987802"/>
            <a:ext cx="1005840" cy="41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77690" y="2987802"/>
            <a:ext cx="1005840" cy="411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78780" y="2987802"/>
            <a:ext cx="1005840" cy="411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79870" y="2987802"/>
            <a:ext cx="1005840" cy="411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80960" y="2987802"/>
            <a:ext cx="1005840" cy="411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50944" y="3657600"/>
            <a:ext cx="6248400" cy="400050"/>
          </a:xfrm>
        </p:spPr>
        <p:txBody>
          <a:bodyPr anchor="b">
            <a:noAutofit/>
          </a:bodyPr>
          <a:lstStyle>
            <a:lvl1pPr algn="r">
              <a:buFontTx/>
              <a:buNone/>
              <a:defRPr sz="280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50944" y="4057650"/>
            <a:ext cx="6248400" cy="400050"/>
          </a:xfrm>
        </p:spPr>
        <p:txBody>
          <a:bodyPr>
            <a:noAutofit/>
          </a:bodyPr>
          <a:lstStyle>
            <a:lvl1pPr algn="r">
              <a:buFontTx/>
              <a:buNone/>
              <a:defRPr sz="1600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8100000" scaled="1"/>
                </a:gra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  <a:p>
            <a:pPr lvl="0"/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50944" y="3657600"/>
            <a:ext cx="6248400" cy="400050"/>
          </a:xfrm>
        </p:spPr>
        <p:txBody>
          <a:bodyPr anchor="b">
            <a:normAutofit/>
          </a:bodyPr>
          <a:lstStyle>
            <a:lvl1pPr algn="r">
              <a:buFontTx/>
              <a:buNone/>
              <a:defRPr sz="280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50944" y="4057650"/>
            <a:ext cx="6248400" cy="400050"/>
          </a:xfrm>
        </p:spPr>
        <p:txBody>
          <a:bodyPr>
            <a:normAutofit/>
          </a:bodyPr>
          <a:lstStyle>
            <a:lvl1pPr algn="r">
              <a:buFontTx/>
              <a:buNone/>
              <a:defRPr sz="1600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8100000" scaled="1"/>
                </a:gradFill>
              </a:defRPr>
            </a:lvl1pPr>
          </a:lstStyle>
          <a:p>
            <a:pPr lvl="0"/>
            <a:r>
              <a:rPr lang="en-US" dirty="0" smtClean="0"/>
              <a:t>Subtitle</a:t>
            </a:r>
          </a:p>
          <a:p>
            <a:pPr lvl="0"/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47497" y="1112429"/>
            <a:ext cx="3182112" cy="1378458"/>
          </a:xfrm>
        </p:spPr>
        <p:txBody>
          <a:bodyPr anchor="b">
            <a:noAutofit/>
          </a:bodyPr>
          <a:lstStyle>
            <a:lvl1pPr algn="r"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7041" y="2658652"/>
            <a:ext cx="2953512" cy="767306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05800" cy="457200"/>
          </a:xfrm>
        </p:spPr>
        <p:txBody>
          <a:bodyPr>
            <a:noAutofit/>
          </a:bodyPr>
          <a:lstStyle>
            <a:lvl1pPr>
              <a:defRPr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8100000" scaled="1"/>
                </a:gradFill>
                <a:latin typeface="Segoe WP Semibold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191500" cy="3829050"/>
          </a:xfrm>
        </p:spPr>
        <p:txBody>
          <a:bodyPr>
            <a:noAutofit/>
          </a:bodyPr>
          <a:lstStyle>
            <a:lvl1pPr>
              <a:defRPr sz="20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</a:defRPr>
            </a:lvl1pPr>
            <a:lvl2pPr>
              <a:defRPr sz="18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</a:defRPr>
            </a:lvl2pPr>
            <a:lvl3pPr>
              <a:defRPr sz="16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</a:defRPr>
            </a:lvl3pPr>
            <a:lvl4pPr>
              <a:defRPr sz="14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</a:defRPr>
            </a:lvl4pPr>
            <a:lvl5pPr>
              <a:defRPr sz="14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449"/>
            <a:ext cx="2743200" cy="41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1449"/>
            <a:ext cx="1005840" cy="41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77690" y="171449"/>
            <a:ext cx="1005840" cy="411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78780" y="171449"/>
            <a:ext cx="1005840" cy="411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79870" y="171449"/>
            <a:ext cx="1005840" cy="411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80960" y="171449"/>
            <a:ext cx="1005840" cy="411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16-May-2012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b="1" dirty="0" smtClean="0"/>
              <a:t>B</a:t>
            </a:r>
            <a:r>
              <a:rPr lang="en-US" dirty="0" smtClean="0"/>
              <a:t>ing </a:t>
            </a:r>
            <a:r>
              <a:rPr lang="en-US" b="1" dirty="0" smtClean="0"/>
              <a:t>I</a:t>
            </a:r>
            <a:r>
              <a:rPr lang="en-US" dirty="0" smtClean="0"/>
              <a:t>magery </a:t>
            </a:r>
            <a:r>
              <a:rPr lang="en-US" b="1" dirty="0" smtClean="0"/>
              <a:t>T</a:t>
            </a:r>
            <a:r>
              <a:rPr lang="en-US" dirty="0" smtClean="0"/>
              <a:t>echnologies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05800" cy="4572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8100000" scaled="1"/>
                </a:gradFill>
                <a:latin typeface="Segoe WP Semibold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71449"/>
            <a:ext cx="2743200" cy="41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6600" y="171449"/>
            <a:ext cx="1005840" cy="41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7690" y="171449"/>
            <a:ext cx="1005840" cy="411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78780" y="171449"/>
            <a:ext cx="1005840" cy="411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79870" y="171449"/>
            <a:ext cx="1005840" cy="411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80960" y="171449"/>
            <a:ext cx="1005840" cy="411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11-MAR-2011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71449"/>
            <a:ext cx="2743200" cy="41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1449"/>
            <a:ext cx="1005840" cy="41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77690" y="171449"/>
            <a:ext cx="1005840" cy="411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78780" y="171449"/>
            <a:ext cx="1005840" cy="411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79870" y="171449"/>
            <a:ext cx="1005840" cy="411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80960" y="171449"/>
            <a:ext cx="1005840" cy="411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11-MAR-2011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3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52550"/>
            <a:ext cx="4114800" cy="33528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2550"/>
            <a:ext cx="4114800" cy="33528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11-MAR-2011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895350"/>
            <a:ext cx="4114800" cy="4572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648200" y="895350"/>
            <a:ext cx="4114800" cy="4572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7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00150"/>
            <a:ext cx="7772400" cy="1021557"/>
          </a:xfrm>
        </p:spPr>
        <p:txBody>
          <a:bodyPr anchor="t"/>
          <a:lstStyle>
            <a:lvl1pPr algn="l">
              <a:defRPr sz="4000" b="1" cap="sm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190750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11-MAR-2011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90750"/>
            <a:ext cx="8077200" cy="1295400"/>
          </a:xfrm>
        </p:spPr>
        <p:txBody>
          <a:bodyPr anchor="t"/>
          <a:lstStyle>
            <a:lvl1pPr algn="ctr">
              <a:defRPr sz="3200" b="1" cap="sm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83058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914400"/>
            <a:ext cx="8305800" cy="3829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1449"/>
            <a:ext cx="2743200" cy="41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1449"/>
            <a:ext cx="1005840" cy="41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77690" y="171449"/>
            <a:ext cx="1005840" cy="411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78780" y="171449"/>
            <a:ext cx="1005840" cy="411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79870" y="171449"/>
            <a:ext cx="1005840" cy="411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80960" y="171449"/>
            <a:ext cx="1005840" cy="411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MICROSOFT CONFIDENTIAL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1876F-1837-4C1E-9031-EE15B18D4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11-MAR-2011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80" r:id="rId3"/>
    <p:sldLayoutId id="2147483672" r:id="rId4"/>
    <p:sldLayoutId id="2147483673" r:id="rId5"/>
    <p:sldLayoutId id="2147483694" r:id="rId6"/>
    <p:sldLayoutId id="2147483696" r:id="rId7"/>
    <p:sldLayoutId id="2147483679" r:id="rId8"/>
    <p:sldLayoutId id="2147483698" r:id="rId9"/>
  </p:sldLayoutIdLst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2800" kern="1200" dirty="0"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8100000" scaled="1"/>
          </a:gradFill>
          <a:latin typeface="Segoe WP Semibold" pitchFamily="34" charset="0"/>
          <a:ea typeface="+mn-ea"/>
          <a:cs typeface="+mn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000" kern="1200" smtClean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Segoe WP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1800" kern="1200" smtClean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Segoe WP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600" kern="1200" smtClean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Segoe WP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1400" kern="1200" smtClean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Segoe WP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1400" kern="1200" dirty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Segoe WP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jpeg"/><Relationship Id="rId10" Type="http://schemas.openxmlformats.org/officeDocument/2006/relationships/image" Target="../media/image58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9.jpe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eroku" TargetMode="External"/><Relationship Id="rId2" Type="http://schemas.openxmlformats.org/officeDocument/2006/relationships/hyperlink" Target="http://en.wikipedia.org/wiki/Amazon_Web_Service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n.wikipedia.org/wiki/Azure_Services_Platform" TargetMode="External"/><Relationship Id="rId5" Type="http://schemas.openxmlformats.org/officeDocument/2006/relationships/hyperlink" Target="http://en.wikipedia.org/wiki/Google_App_Engine" TargetMode="External"/><Relationship Id="rId4" Type="http://schemas.openxmlformats.org/officeDocument/2006/relationships/hyperlink" Target="http://en.wikipedia.org/wiki/Engine_Yar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6.wmf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jpeg"/><Relationship Id="rId5" Type="http://schemas.openxmlformats.org/officeDocument/2006/relationships/diagramQuickStyle" Target="../diagrams/quickStyle1.xml"/><Relationship Id="rId10" Type="http://schemas.microsoft.com/office/2007/relationships/hdphoto" Target="../media/hdphoto2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itscom04/ReportServer?/Microsoft.SystemCenter.DataWarehouse.Report.Library/Microsoft.SystemCenter.DataWarehouse.Report.PerformanceDetail&amp;StartDate_BaseType=Fixed&amp;StartDate_BaseValue=07/01/2011+08:55:00&amp;StartDate_OffsetType=None&amp;StartDate_OffsetValue=0&amp;EndDate_BaseType=Today&amp;EndDate_BaseValue=02/23/2012+08:55:00&amp;EndDate_OffsetType=None&amp;EndDate_OffsetValue=0&amp;TimeType=Regular&amp;TimeWeekMap=Monday&amp;TimeWeekMap=Tuesday&amp;TimeWeekMap=Wednesday&amp;TimeWeekMap=Thursday&amp;TimeWeekMap=Friday&amp;TimeZone=A401000000000000C4FFFFFF00000B0000000100020000000000000000000300000002000200000000000000|Mountain+Standard+Time&amp;TimeZoneName=(UTC-07:00)+Mountain+Time+(US+&amp;+Canada)&amp;Interactive=False&amp;ObjectList=%3cData%3e%3cValues%3e%3cValue%3e%3cObject+Use=%22Containment%22%3e248657%3c/Object%3e%3cRule%3e773483a8-8042-1018-21ad-dfa3f865ccec%3c/Rule%3e%3cColor%3e0,159,0%3c/Color%3e%3cType%3eLine%3c/Type%3e%3cScale%3e1%3c/Scale%3e%3c/Value%3e%3c/Values%3e%3c/Data%3e&amp;AggregationType=0&amp;DataAggregation=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71" y="-26938"/>
            <a:ext cx="9144000" cy="51508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4738" y="-95250"/>
            <a:ext cx="9144000" cy="1378458"/>
          </a:xfrm>
        </p:spPr>
        <p:txBody>
          <a:bodyPr/>
          <a:lstStyle/>
          <a:p>
            <a:pPr algn="ctr"/>
            <a:r>
              <a:rPr lang="en-US" sz="3600" b="1" i="1" dirty="0" smtClean="0">
                <a:solidFill>
                  <a:schemeClr val="accent6">
                    <a:lumMod val="50000"/>
                  </a:schemeClr>
                </a:solidFill>
                <a:latin typeface="Segoe WP Semibold" pitchFamily="34" charset="0"/>
              </a:rPr>
              <a:t>Bing Maps Private Cloud</a:t>
            </a:r>
            <a:endParaRPr lang="en-US" sz="2400" b="1" i="1" dirty="0">
              <a:solidFill>
                <a:schemeClr val="accent6">
                  <a:lumMod val="50000"/>
                </a:schemeClr>
              </a:solidFill>
              <a:latin typeface="Segoe WP Semi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1266217"/>
            <a:ext cx="9144000" cy="767306"/>
          </a:xfrm>
        </p:spPr>
        <p:txBody>
          <a:bodyPr/>
          <a:lstStyle/>
          <a:p>
            <a:pPr algn="ctr"/>
            <a:r>
              <a:rPr lang="en-US" sz="2800" b="1" i="1" dirty="0" smtClean="0">
                <a:solidFill>
                  <a:schemeClr val="accent2">
                    <a:lumMod val="50000"/>
                  </a:schemeClr>
                </a:solidFill>
                <a:latin typeface="Segoe WP Semibold" pitchFamily="34" charset="0"/>
              </a:rPr>
              <a:t>Parallel Processing on the Prairie</a:t>
            </a:r>
          </a:p>
          <a:p>
            <a:pPr algn="ctr"/>
            <a:endParaRPr lang="en-US" i="1" dirty="0">
              <a:solidFill>
                <a:schemeClr val="accent2">
                  <a:lumMod val="50000"/>
                </a:schemeClr>
              </a:solidFill>
              <a:latin typeface="Segoe WP Semibold" pitchFamily="34" charset="0"/>
            </a:endParaRPr>
          </a:p>
          <a:p>
            <a:pPr algn="ctr"/>
            <a:endParaRPr lang="en-US" i="1" dirty="0" smtClean="0">
              <a:solidFill>
                <a:schemeClr val="accent2">
                  <a:lumMod val="50000"/>
                </a:schemeClr>
              </a:solidFill>
              <a:latin typeface="Segoe WP Semibold" pitchFamily="34" charset="0"/>
            </a:endParaRPr>
          </a:p>
          <a:p>
            <a:pPr algn="ctr"/>
            <a:endParaRPr lang="en-US" i="1" dirty="0">
              <a:solidFill>
                <a:schemeClr val="accent2">
                  <a:lumMod val="50000"/>
                </a:schemeClr>
              </a:solidFill>
              <a:latin typeface="Segoe WP Semibold" pitchFamily="34" charset="0"/>
            </a:endParaRPr>
          </a:p>
          <a:p>
            <a:pPr algn="ctr"/>
            <a:endParaRPr lang="en-US" i="1" dirty="0" smtClean="0">
              <a:solidFill>
                <a:schemeClr val="accent2">
                  <a:lumMod val="50000"/>
                </a:schemeClr>
              </a:solidFill>
              <a:latin typeface="Segoe WP Semibold" pitchFamily="34" charset="0"/>
            </a:endParaRPr>
          </a:p>
          <a:p>
            <a:pPr algn="ctr"/>
            <a:endParaRPr lang="en-US" i="1" dirty="0">
              <a:solidFill>
                <a:schemeClr val="accent2">
                  <a:lumMod val="50000"/>
                </a:schemeClr>
              </a:solidFill>
              <a:latin typeface="Segoe WP Semibold" pitchFamily="34" charset="0"/>
            </a:endParaRPr>
          </a:p>
          <a:p>
            <a:pPr algn="ctr"/>
            <a:endParaRPr lang="en-US" i="1" dirty="0" smtClean="0">
              <a:solidFill>
                <a:schemeClr val="accent2">
                  <a:lumMod val="50000"/>
                </a:schemeClr>
              </a:solidFill>
              <a:latin typeface="Segoe WP Semibold" pitchFamily="34" charset="0"/>
            </a:endParaRPr>
          </a:p>
          <a:p>
            <a:pPr algn="ctr"/>
            <a:endParaRPr lang="en-US" i="1" dirty="0">
              <a:solidFill>
                <a:schemeClr val="accent2">
                  <a:lumMod val="50000"/>
                </a:schemeClr>
              </a:solidFill>
              <a:latin typeface="Segoe WP Semibold" pitchFamily="34" charset="0"/>
            </a:endParaRPr>
          </a:p>
          <a:p>
            <a:pPr algn="ctr"/>
            <a:endParaRPr lang="en-US" i="1" dirty="0" smtClean="0">
              <a:solidFill>
                <a:schemeClr val="accent2">
                  <a:lumMod val="50000"/>
                </a:schemeClr>
              </a:solidFill>
              <a:latin typeface="Segoe WP Semibold" pitchFamily="34" charset="0"/>
            </a:endParaRPr>
          </a:p>
          <a:p>
            <a:pPr algn="ctr"/>
            <a:r>
              <a:rPr lang="en-US" dirty="0" smtClean="0">
                <a:latin typeface="Segoe WP Semibold" pitchFamily="34" charset="0"/>
              </a:rPr>
              <a:t>31-Jul-2013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Segoe WP Semibold" pitchFamily="34" charset="0"/>
              </a:rPr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Segoe WP Semibold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717" b="31676"/>
          <a:stretch/>
        </p:blipFill>
        <p:spPr>
          <a:xfrm>
            <a:off x="3276601" y="4430278"/>
            <a:ext cx="2521322" cy="71322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7327"/>
            <a:ext cx="9144000" cy="689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endParaRPr 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WP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1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81"/>
            <a:ext cx="8229600" cy="75608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We match pan images to get DSMs</a:t>
            </a:r>
            <a:endParaRPr lang="en-US" dirty="0">
              <a:solidFill>
                <a:srgbClr val="00B0F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3509" y="879566"/>
            <a:ext cx="3636404" cy="3060859"/>
            <a:chOff x="143509" y="879563"/>
            <a:chExt cx="3636404" cy="306085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09" y="879563"/>
              <a:ext cx="3636404" cy="3060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699793" y="3570305"/>
              <a:ext cx="1080120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Oakland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47800" y="1276350"/>
            <a:ext cx="4884948" cy="3212175"/>
            <a:chOff x="1367645" y="1239602"/>
            <a:chExt cx="4884948" cy="3212175"/>
          </a:xfrm>
        </p:grpSpPr>
        <p:pic>
          <p:nvPicPr>
            <p:cNvPr id="1026" name="Picture 2" descr="P:\DTM\BizDev\DigitalGlobe\SanFrancisco.JP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67645" y="1239602"/>
              <a:ext cx="4884948" cy="3212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788024" y="4082445"/>
              <a:ext cx="1459396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San Francisco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22080" y="1599642"/>
            <a:ext cx="6160188" cy="3434964"/>
            <a:chOff x="3179229" y="1494846"/>
            <a:chExt cx="6160188" cy="3434964"/>
          </a:xfrm>
        </p:grpSpPr>
        <p:pic>
          <p:nvPicPr>
            <p:cNvPr id="4" name="Picture 2" descr="P:\DTM\OrthoScreenshots\RichmondQTReader\DowntownDSM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79229" y="1494846"/>
              <a:ext cx="5852160" cy="3434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119949" y="4560478"/>
              <a:ext cx="2219468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Richmond, 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94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3481"/>
            <a:ext cx="9144000" cy="75608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We classify buildings, craters, vegetation, water, …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140593"/>
            <a:ext cx="4429124" cy="3721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P:\DTM\SlopeFilter\ScreenShots\BuildingStatus_LA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" y="1140593"/>
            <a:ext cx="4343400" cy="376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46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:\DTM\BizDev\Screenshots\RichmondDSM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58134" y="1149257"/>
            <a:ext cx="4386374" cy="399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81"/>
            <a:ext cx="8229600" cy="75608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Using DSM </a:t>
            </a:r>
            <a:r>
              <a:rPr lang="en-US" dirty="0">
                <a:solidFill>
                  <a:srgbClr val="00B0F0"/>
                </a:solidFill>
              </a:rPr>
              <a:t>and classification, </a:t>
            </a:r>
            <a:r>
              <a:rPr lang="en-US" dirty="0" smtClean="0">
                <a:solidFill>
                  <a:srgbClr val="00B0F0"/>
                </a:solidFill>
              </a:rPr>
              <a:t>we </a:t>
            </a:r>
            <a:r>
              <a:rPr lang="en-US" dirty="0">
                <a:solidFill>
                  <a:srgbClr val="00B0F0"/>
                </a:solidFill>
              </a:rPr>
              <a:t>extract a </a:t>
            </a:r>
            <a:r>
              <a:rPr lang="en-US" dirty="0" smtClean="0">
                <a:solidFill>
                  <a:srgbClr val="00B0F0"/>
                </a:solidFill>
              </a:rPr>
              <a:t>DTM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098" name="Picture 2" descr="P:\DTM\SlopeFilter\ScreenShots\LASouth_DSM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08" y="1139806"/>
            <a:ext cx="4458208" cy="400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P:\DTM\SlopeFilter\ScreenShots\LASouth_DTM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38183"/>
            <a:ext cx="2229104" cy="400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P:\DTM\BizDev\Screenshots\RichmondDTM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52020" y="1140022"/>
            <a:ext cx="2190750" cy="402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62800" y="4665274"/>
            <a:ext cx="191144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Richmond, VA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4" y="4665274"/>
            <a:ext cx="2121092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Los Angeles, CA</a:t>
            </a:r>
          </a:p>
        </p:txBody>
      </p:sp>
    </p:spTree>
    <p:extLst>
      <p:ext uri="{BB962C8B-B14F-4D97-AF65-F5344CB8AC3E}">
        <p14:creationId xmlns:p14="http://schemas.microsoft.com/office/powerpoint/2010/main" val="292311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915" y="1"/>
            <a:ext cx="9151916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Bird’s Eye / Oblique Imagery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11-MAR-2011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3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 descr="image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265984"/>
            <a:ext cx="6854022" cy="228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1" descr="image001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19894" y="2594758"/>
            <a:ext cx="6862928" cy="232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Up Arrow 13"/>
          <p:cNvSpPr/>
          <p:nvPr/>
        </p:nvSpPr>
        <p:spPr>
          <a:xfrm>
            <a:off x="8458200" y="1771650"/>
            <a:ext cx="365760" cy="41148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8260080" y="4779224"/>
            <a:ext cx="548640" cy="27432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1920" y="265984"/>
            <a:ext cx="1706880" cy="705566"/>
          </a:xfrm>
        </p:spPr>
        <p:txBody>
          <a:bodyPr anchor="t"/>
          <a:lstStyle/>
          <a:p>
            <a:r>
              <a:rPr lang="en-US" sz="2000" dirty="0" smtClean="0">
                <a:solidFill>
                  <a:schemeClr val="tx1"/>
                </a:solidFill>
              </a:rPr>
              <a:t>Re-projected Ortho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SynthView Processing Steps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0" y="953692"/>
            <a:ext cx="533400" cy="183356"/>
          </a:xfrm>
          <a:prstGeom prst="rect">
            <a:avLst/>
          </a:prstGeom>
          <a:noFill/>
        </p:spPr>
        <p:txBody>
          <a:bodyPr anchor="ctr">
            <a:normAutofit fontScale="47500" lnSpcReduction="2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52699223-222D-4B1C-AA3D-149F639DD928}" type="slidenum">
              <a:rPr lang="en-US" sz="1400" b="1">
                <a:solidFill>
                  <a:srgbClr val="FFFFFF"/>
                </a:solidFill>
                <a:latin typeface="+mn-l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US" sz="1400" b="1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57300"/>
            <a:ext cx="59626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 descr="OOMP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143000"/>
            <a:ext cx="5562600" cy="394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7" descr="OOMP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143000"/>
            <a:ext cx="556260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4" name="Picture 8" descr="OOMP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143000"/>
            <a:ext cx="5562600" cy="393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6970624" y="1518540"/>
            <a:ext cx="195758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en-US" sz="1600" dirty="0" smtClean="0"/>
              <a:t>1</a:t>
            </a:r>
            <a:r>
              <a:rPr lang="en-US" sz="1600" dirty="0"/>
              <a:t>. </a:t>
            </a:r>
            <a:r>
              <a:rPr lang="en-US" sz="1600" dirty="0" err="1" smtClean="0"/>
              <a:t>Orthorectification</a:t>
            </a:r>
            <a:endParaRPr lang="en-US" sz="1600" dirty="0"/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6970624" y="1923227"/>
            <a:ext cx="218040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en-US" sz="1600" dirty="0"/>
              <a:t>2. </a:t>
            </a:r>
            <a:r>
              <a:rPr lang="en-US" sz="1600" dirty="0" smtClean="0"/>
              <a:t>Seam line detection</a:t>
            </a:r>
            <a:endParaRPr lang="en-US" sz="1600" dirty="0"/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6970624" y="2376487"/>
            <a:ext cx="1412566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en-US" sz="1600" dirty="0"/>
              <a:t>3. </a:t>
            </a:r>
            <a:r>
              <a:rPr lang="en-US" sz="1600" dirty="0" smtClean="0"/>
              <a:t>Ortho inset</a:t>
            </a:r>
            <a:endParaRPr lang="en-US" sz="1600" dirty="0"/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6970624" y="2800350"/>
            <a:ext cx="181652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en-US" sz="1600" dirty="0"/>
              <a:t>4. Color </a:t>
            </a:r>
            <a:r>
              <a:rPr lang="en-US" sz="1600" dirty="0" smtClean="0"/>
              <a:t>balancing</a:t>
            </a:r>
            <a:endParaRPr lang="en-US" sz="16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200150"/>
            <a:ext cx="3569418" cy="1784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0" y="2419350"/>
            <a:ext cx="337820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970624" y="3257550"/>
            <a:ext cx="1367682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en-US" sz="1600" dirty="0" smtClean="0"/>
              <a:t>5. 3D models</a:t>
            </a: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3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5" grpId="0"/>
      <p:bldP spid="55306" grpId="0"/>
      <p:bldP spid="55307" grpId="0"/>
      <p:bldP spid="55308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http://www.ptgrey.com/products/ladybug2/images/LADYBUG2_white_background_larg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795" y="3567886"/>
            <a:ext cx="824987" cy="1071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70" y="2380767"/>
            <a:ext cx="1713858" cy="968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147" y="3196786"/>
            <a:ext cx="1990762" cy="1442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Streetside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Content Placeholder 24"/>
          <p:cNvPicPr>
            <a:picLocks noGrp="1" noChangeAspect="1"/>
          </p:cNvPicPr>
          <p:nvPr>
            <p:ph idx="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552" y="560001"/>
            <a:ext cx="1728648" cy="23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Content Placeholder 3" descr="Church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85750"/>
            <a:ext cx="2590800" cy="1455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397989"/>
            <a:ext cx="2275380" cy="1631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54" name="Picture 2" descr="C:\Users\mgilbert\Pictures\From GolfHammerPhone\Camera roll\WP_000188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4600" y="2718647"/>
            <a:ext cx="2667000" cy="2347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1627778"/>
            <a:ext cx="1188714" cy="1418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213965"/>
            <a:ext cx="2352675" cy="1687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6709" y="1989404"/>
            <a:ext cx="1665780" cy="119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66058" y="767550"/>
            <a:ext cx="2781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itchFamily="34" charset="0"/>
              <a:buChar char="•"/>
            </a:pPr>
            <a:r>
              <a:rPr lang="en-US" sz="1600" strike="sngStrike" dirty="0" smtClean="0"/>
              <a:t>5</a:t>
            </a:r>
            <a:r>
              <a:rPr lang="en-US" sz="1600" strike="sngStrike" baseline="30000" dirty="0" smtClean="0"/>
              <a:t>th</a:t>
            </a:r>
            <a:r>
              <a:rPr lang="en-US" sz="1600" dirty="0" smtClean="0"/>
              <a:t> </a:t>
            </a:r>
            <a:r>
              <a:rPr lang="en-US" sz="1600" dirty="0" smtClean="0"/>
              <a:t>6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generation sensor</a:t>
            </a:r>
            <a:br>
              <a:rPr lang="en-US" sz="1600" dirty="0" smtClean="0"/>
            </a:br>
            <a:r>
              <a:rPr lang="en-US" sz="1600" dirty="0" smtClean="0"/>
              <a:t>54 </a:t>
            </a:r>
            <a:r>
              <a:rPr lang="en-US" sz="1600" dirty="0" err="1" smtClean="0"/>
              <a:t>mp</a:t>
            </a:r>
            <a:r>
              <a:rPr lang="en-US" sz="1600" dirty="0" smtClean="0"/>
              <a:t>/capture event</a:t>
            </a:r>
            <a:endParaRPr lang="en-US" sz="1600" dirty="0" smtClean="0"/>
          </a:p>
          <a:p>
            <a:pPr marL="285750" indent="-173038">
              <a:buFont typeface="Arial" pitchFamily="34" charset="0"/>
              <a:buChar char="•"/>
            </a:pPr>
            <a:r>
              <a:rPr lang="en-US" sz="1600" dirty="0" smtClean="0"/>
              <a:t>Panoramic camera, LIDAR, GPS, IMU, </a:t>
            </a:r>
            <a:r>
              <a:rPr lang="en-US" sz="1600" dirty="0" smtClean="0"/>
              <a:t>DMI</a:t>
            </a:r>
            <a:endParaRPr lang="en-US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5638800" y="3348964"/>
            <a:ext cx="3293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3038">
              <a:buFont typeface="Arial" pitchFamily="34" charset="0"/>
              <a:buChar char="•"/>
            </a:pPr>
            <a:r>
              <a:rPr lang="en-US" sz="1600" dirty="0" smtClean="0"/>
              <a:t>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generation user experience</a:t>
            </a:r>
          </a:p>
          <a:p>
            <a:pPr marL="285750" indent="-173038">
              <a:buFont typeface="Arial" pitchFamily="34" charset="0"/>
              <a:buChar char="•"/>
            </a:pPr>
            <a:r>
              <a:rPr lang="en-US" sz="1600" dirty="0" smtClean="0"/>
              <a:t>Silverlight-based “cube” viewer</a:t>
            </a:r>
          </a:p>
          <a:p>
            <a:pPr marL="285750" indent="-173038">
              <a:buFont typeface="Arial" pitchFamily="34" charset="0"/>
              <a:buChar char="•"/>
            </a:pPr>
            <a:r>
              <a:rPr lang="en-US" sz="1600" dirty="0" smtClean="0"/>
              <a:t>Simplified geometry</a:t>
            </a:r>
          </a:p>
        </p:txBody>
      </p:sp>
    </p:spTree>
    <p:extLst>
      <p:ext uri="{BB962C8B-B14F-4D97-AF65-F5344CB8AC3E}">
        <p14:creationId xmlns:p14="http://schemas.microsoft.com/office/powerpoint/2010/main" val="102552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977" y="752369"/>
            <a:ext cx="2863425" cy="214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en-US" dirty="0" smtClean="0"/>
              <a:t> </a:t>
            </a:r>
            <a:r>
              <a:rPr lang="en-US" dirty="0" smtClean="0"/>
              <a:t>Distinct Data Products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2" descr="C:\streetsynth\DepthSamples\16_hilbert_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085" y="756140"/>
            <a:ext cx="1283746" cy="1704975"/>
          </a:xfrm>
          <a:prstGeom prst="rect">
            <a:avLst/>
          </a:prstGeom>
          <a:noFill/>
        </p:spPr>
      </p:pic>
      <p:pic>
        <p:nvPicPr>
          <p:cNvPr id="9" name="Picture 8" descr="Thumbnail_58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0039" y="3974000"/>
            <a:ext cx="2804161" cy="70104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800" y="752369"/>
            <a:ext cx="2436972" cy="40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2119" y="2566034"/>
            <a:ext cx="949325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695151" y="2775309"/>
            <a:ext cx="990600" cy="99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triped Right Arrow 12"/>
          <p:cNvSpPr/>
          <p:nvPr/>
        </p:nvSpPr>
        <p:spPr>
          <a:xfrm>
            <a:off x="2575135" y="3147588"/>
            <a:ext cx="192617" cy="247650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5751" y="2899938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Striped Right Arrow 14"/>
          <p:cNvSpPr/>
          <p:nvPr/>
        </p:nvSpPr>
        <p:spPr>
          <a:xfrm>
            <a:off x="3589442" y="3391534"/>
            <a:ext cx="192617" cy="247650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7582" y="933873"/>
            <a:ext cx="14097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0367" y="1531015"/>
            <a:ext cx="1393033" cy="385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6986" y="2448141"/>
            <a:ext cx="973903" cy="116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00200" y="2169155"/>
            <a:ext cx="1709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1. Panoramic imagery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3030867" y="2450230"/>
            <a:ext cx="1709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2. Raster depth map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2112644" y="3509115"/>
            <a:ext cx="1709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3. Simplified geometry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39" y="3714676"/>
            <a:ext cx="1709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4. Privacy masks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495800" y="522012"/>
            <a:ext cx="1709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5. Low-</a:t>
            </a:r>
            <a:r>
              <a:rPr lang="en-US" sz="1100" dirty="0" err="1" smtClean="0"/>
              <a:t>rez</a:t>
            </a:r>
            <a:r>
              <a:rPr lang="en-US" sz="1100" dirty="0" smtClean="0"/>
              <a:t> thumbnail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104535" y="490759"/>
            <a:ext cx="1452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6. Tiled vector data for overlays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4704621" y="1255541"/>
            <a:ext cx="19064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7. Event-to-vector mapping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5626986" y="2041274"/>
            <a:ext cx="1208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8. Coverage overlays</a:t>
            </a:r>
            <a:endParaRPr lang="en-US" sz="11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3642" y="2668481"/>
            <a:ext cx="1463157" cy="1046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010400" y="2448141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9. Geopositioning metadata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296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Framework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“Map/Reduce” framework that </a:t>
            </a:r>
            <a:r>
              <a:rPr lang="en-US" dirty="0" smtClean="0"/>
              <a:t>parallelizes </a:t>
            </a:r>
            <a:r>
              <a:rPr lang="en-US" dirty="0" smtClean="0"/>
              <a:t>our image processing algorithms across our 23k cores and 72 petabytes of storage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2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914400"/>
            <a:ext cx="6324600" cy="3829050"/>
          </a:xfrm>
        </p:spPr>
        <p:txBody>
          <a:bodyPr/>
          <a:lstStyle/>
          <a:p>
            <a:r>
              <a:rPr lang="en-US" sz="1800" dirty="0" smtClean="0"/>
              <a:t>Software as a Service (</a:t>
            </a:r>
            <a:r>
              <a:rPr lang="en-US" sz="1800" dirty="0" err="1" smtClean="0"/>
              <a:t>SaaS</a:t>
            </a:r>
            <a:r>
              <a:rPr lang="en-US" sz="1800" dirty="0" smtClean="0"/>
              <a:t>)</a:t>
            </a:r>
          </a:p>
          <a:p>
            <a:pPr lvl="1"/>
            <a:r>
              <a:rPr lang="en-US" sz="1600" dirty="0"/>
              <a:t>Examples of </a:t>
            </a:r>
            <a:r>
              <a:rPr lang="en-US" sz="1600" dirty="0" err="1"/>
              <a:t>SaaS</a:t>
            </a:r>
            <a:r>
              <a:rPr lang="en-US" sz="1600" dirty="0"/>
              <a:t> include: Google Apps,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Quickbooks</a:t>
            </a:r>
            <a:r>
              <a:rPr lang="en-US" sz="1600" dirty="0" smtClean="0"/>
              <a:t> </a:t>
            </a:r>
            <a:r>
              <a:rPr lang="en-US" sz="1600" dirty="0"/>
              <a:t>Online and </a:t>
            </a:r>
            <a:r>
              <a:rPr lang="en-US" sz="1600" dirty="0" smtClean="0"/>
              <a:t>Salesforce.com</a:t>
            </a:r>
            <a:endParaRPr lang="en-US" sz="1600" dirty="0"/>
          </a:p>
          <a:p>
            <a:r>
              <a:rPr lang="en-US" sz="1800" dirty="0" smtClean="0"/>
              <a:t>Platform as a Service (</a:t>
            </a:r>
            <a:r>
              <a:rPr lang="en-US" sz="1800" dirty="0" err="1" smtClean="0"/>
              <a:t>PaaS</a:t>
            </a:r>
            <a:r>
              <a:rPr lang="en-US" sz="1800" dirty="0" smtClean="0"/>
              <a:t>)</a:t>
            </a:r>
          </a:p>
          <a:p>
            <a:pPr lvl="1"/>
            <a:r>
              <a:rPr lang="en-US" sz="1600" dirty="0"/>
              <a:t>Examples of </a:t>
            </a:r>
            <a:r>
              <a:rPr lang="en-US" sz="1600" dirty="0" err="1"/>
              <a:t>PaaS</a:t>
            </a:r>
            <a:r>
              <a:rPr lang="en-US" sz="1600" dirty="0"/>
              <a:t> include: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>
                <a:hlinkClick r:id="rId2" action="ppaction://hlinkfile" tooltip="Amazon Web Services"/>
              </a:rPr>
              <a:t>Amazon </a:t>
            </a:r>
            <a:r>
              <a:rPr lang="en-US" sz="1600" dirty="0">
                <a:hlinkClick r:id="rId2" action="ppaction://hlinkfile" tooltip="Amazon Web Services"/>
              </a:rPr>
              <a:t>Elastic Beanstalk</a:t>
            </a:r>
            <a:r>
              <a:rPr lang="en-US" sz="1600" dirty="0"/>
              <a:t>, </a:t>
            </a:r>
            <a:r>
              <a:rPr lang="en-US" sz="1600" dirty="0" err="1">
                <a:hlinkClick r:id="rId3" action="ppaction://hlinkfile" tooltip="Heroku"/>
              </a:rPr>
              <a:t>Heroku</a:t>
            </a:r>
            <a:r>
              <a:rPr lang="en-US" sz="1600" dirty="0"/>
              <a:t>,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>
                <a:hlinkClick r:id="rId4" action="ppaction://hlinkfile" tooltip="Engine Yard"/>
              </a:rPr>
              <a:t>EngineYard</a:t>
            </a:r>
            <a:r>
              <a:rPr lang="en-US" sz="1600" dirty="0"/>
              <a:t>, </a:t>
            </a:r>
            <a:r>
              <a:rPr lang="en-US" sz="1600" dirty="0">
                <a:hlinkClick r:id="rId5" action="ppaction://hlinkfile" tooltip="Google App Engine"/>
              </a:rPr>
              <a:t>Google App Engine</a:t>
            </a:r>
            <a:r>
              <a:rPr lang="en-US" sz="1600" dirty="0"/>
              <a:t>, and </a:t>
            </a:r>
            <a:r>
              <a:rPr lang="en-US" sz="1600" dirty="0">
                <a:hlinkClick r:id="rId6" action="ppaction://hlinkfile" tooltip="Azure Services Platform"/>
              </a:rPr>
              <a:t>Microsoft </a:t>
            </a:r>
            <a:r>
              <a:rPr lang="en-US" sz="1600" dirty="0" smtClean="0">
                <a:hlinkClick r:id="rId6" action="ppaction://hlinkfile" tooltip="Azure Services Platform"/>
              </a:rPr>
              <a:t>Azure</a:t>
            </a:r>
            <a:endParaRPr lang="en-US" sz="1600" dirty="0"/>
          </a:p>
          <a:p>
            <a:r>
              <a:rPr lang="en-US" sz="1800" dirty="0" smtClean="0"/>
              <a:t>Infrastructure as a Service (</a:t>
            </a:r>
            <a:r>
              <a:rPr lang="en-US" sz="1800" dirty="0" err="1" smtClean="0"/>
              <a:t>IaaS</a:t>
            </a:r>
            <a:r>
              <a:rPr lang="en-US" sz="1800" dirty="0" smtClean="0"/>
              <a:t>)</a:t>
            </a:r>
          </a:p>
          <a:p>
            <a:pPr lvl="1"/>
            <a:r>
              <a:rPr lang="en-US" sz="1600" dirty="0" smtClean="0"/>
              <a:t>Examples </a:t>
            </a:r>
            <a:r>
              <a:rPr lang="en-US" sz="1600" dirty="0"/>
              <a:t>of </a:t>
            </a:r>
            <a:r>
              <a:rPr lang="en-US" sz="1600" dirty="0" err="1"/>
              <a:t>IaaS</a:t>
            </a:r>
            <a:r>
              <a:rPr lang="en-US" sz="1600" dirty="0"/>
              <a:t> include: Amazon </a:t>
            </a:r>
            <a:r>
              <a:rPr lang="en-US" sz="1600" dirty="0" err="1"/>
              <a:t>CloudFormation</a:t>
            </a:r>
            <a:r>
              <a:rPr lang="en-US" sz="1600" dirty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(</a:t>
            </a:r>
            <a:r>
              <a:rPr lang="en-US" sz="1600" dirty="0"/>
              <a:t>and underlying services such as EC2),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Rackspace </a:t>
            </a:r>
            <a:r>
              <a:rPr lang="en-US" sz="1600" dirty="0"/>
              <a:t>Cloud, Google Compute Engine,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and </a:t>
            </a:r>
            <a:r>
              <a:rPr lang="en-US" sz="1600" dirty="0" err="1"/>
              <a:t>RightScale</a:t>
            </a: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10400" y="127635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</a:t>
            </a:r>
            <a:r>
              <a:rPr lang="en-US" dirty="0" smtClean="0"/>
              <a:t>Processing Framework</a:t>
            </a:r>
            <a:endParaRPr lang="en-US" dirty="0" smtClean="0"/>
          </a:p>
          <a:p>
            <a:pPr algn="ctr"/>
            <a:r>
              <a:rPr lang="en-US" dirty="0" smtClean="0"/>
              <a:t>BIT Compute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4419600" y="1847850"/>
            <a:ext cx="2590800" cy="19050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 flipV="1">
            <a:off x="4876800" y="1200150"/>
            <a:ext cx="2133600" cy="647700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010400" y="2114550"/>
            <a:ext cx="1828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ine Callout 1 14"/>
          <p:cNvSpPr/>
          <p:nvPr/>
        </p:nvSpPr>
        <p:spPr>
          <a:xfrm>
            <a:off x="6629400" y="2885303"/>
            <a:ext cx="2286000" cy="1204913"/>
          </a:xfrm>
          <a:prstGeom prst="borderCallout1">
            <a:avLst>
              <a:gd name="adj1" fmla="val -469"/>
              <a:gd name="adj2" fmla="val 386"/>
              <a:gd name="adj3" fmla="val -41254"/>
              <a:gd name="adj4" fmla="val 1641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Our “Map/Reduce” framework that parallelizes our image processing algorithms across our 23k cores and 72 petabytes of storage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0800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/>
          <p:cNvSpPr/>
          <p:nvPr/>
        </p:nvSpPr>
        <p:spPr>
          <a:xfrm>
            <a:off x="4607304" y="1018948"/>
            <a:ext cx="4231895" cy="178896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:\Users\mgilbert\AppData\Local\Microsoft\Windows\Temporary Internet Files\Content.IE5\6F2XFHCG\MC900349413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8490" y="408413"/>
            <a:ext cx="1812341" cy="10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4607304" y="2804452"/>
            <a:ext cx="4231895" cy="1900898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 rot="10800000">
            <a:off x="4655584" y="1080627"/>
            <a:ext cx="3834275" cy="3591846"/>
            <a:chOff x="1257700" y="543269"/>
            <a:chExt cx="3834275" cy="3591846"/>
          </a:xfrm>
        </p:grpSpPr>
        <p:cxnSp>
          <p:nvCxnSpPr>
            <p:cNvPr id="63" name="Straight Connector 62"/>
            <p:cNvCxnSpPr/>
            <p:nvPr/>
          </p:nvCxnSpPr>
          <p:spPr>
            <a:xfrm flipV="1">
              <a:off x="1257700" y="543269"/>
              <a:ext cx="1787927" cy="357916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1257700" y="666750"/>
              <a:ext cx="2780900" cy="346836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257700" y="1512153"/>
              <a:ext cx="3466700" cy="26229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257700" y="2400932"/>
              <a:ext cx="3642648" cy="17215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1257700" y="3035466"/>
              <a:ext cx="3804967" cy="109964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1257700" y="3754901"/>
              <a:ext cx="3834275" cy="38021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 rot="10800000">
            <a:off x="380999" y="1015484"/>
            <a:ext cx="4226305" cy="178896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10800000">
            <a:off x="381000" y="2804452"/>
            <a:ext cx="4226304" cy="1900898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mgilbert\AppData\Local\Microsoft\Windows\Temporary Internet Files\Content.IE5\9DC9GNPA\MC900326960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3872941"/>
            <a:ext cx="1825142" cy="121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73030" y="870770"/>
            <a:ext cx="3834275" cy="3591846"/>
            <a:chOff x="1257700" y="543269"/>
            <a:chExt cx="3834275" cy="3591846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257700" y="543269"/>
              <a:ext cx="1787927" cy="357916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1257700" y="666750"/>
              <a:ext cx="2780900" cy="346836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1257700" y="1512153"/>
              <a:ext cx="3466700" cy="26229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257700" y="2400932"/>
              <a:ext cx="3642648" cy="172150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257700" y="3035466"/>
              <a:ext cx="3804967" cy="109964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1257700" y="3754901"/>
              <a:ext cx="3834275" cy="38021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6208485" y="1512153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latin typeface="Segoe WP" pitchFamily="34" charset="0"/>
              </a:rPr>
              <a:t>Graz, Austria</a:t>
            </a:r>
          </a:p>
          <a:p>
            <a:pPr algn="r"/>
            <a:r>
              <a:rPr lang="en-US" sz="1200" dirty="0" smtClean="0">
                <a:latin typeface="Segoe WP" pitchFamily="34" charset="0"/>
              </a:rPr>
              <a:t>UltraCam development</a:t>
            </a:r>
          </a:p>
          <a:p>
            <a:pPr algn="r"/>
            <a:r>
              <a:rPr lang="en-US" sz="1200" dirty="0" smtClean="0">
                <a:latin typeface="Segoe WP" pitchFamily="34" charset="0"/>
              </a:rPr>
              <a:t>Commercial software</a:t>
            </a:r>
          </a:p>
          <a:p>
            <a:pPr algn="r"/>
            <a:r>
              <a:rPr lang="en-US" sz="1200" dirty="0" smtClean="0">
                <a:latin typeface="Segoe WP" pitchFamily="34" charset="0"/>
              </a:rPr>
              <a:t>Computer vision research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5285" y="307827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Segoe WP" pitchFamily="34" charset="0"/>
              </a:rPr>
              <a:t>Boulder, Colorado</a:t>
            </a:r>
          </a:p>
          <a:p>
            <a:r>
              <a:rPr lang="en-US" sz="1200" dirty="0" smtClean="0">
                <a:latin typeface="Segoe WP" pitchFamily="34" charset="0"/>
              </a:rPr>
              <a:t>Bing Maps data center</a:t>
            </a:r>
          </a:p>
          <a:p>
            <a:r>
              <a:rPr lang="en-US" sz="1200" dirty="0" smtClean="0">
                <a:latin typeface="Segoe WP" pitchFamily="34" charset="0"/>
              </a:rPr>
              <a:t>Software development</a:t>
            </a:r>
            <a:endParaRPr lang="en-US" sz="1200" dirty="0">
              <a:latin typeface="Segoe WP" pitchFamily="34" charset="0"/>
            </a:endParaRPr>
          </a:p>
          <a:p>
            <a:r>
              <a:rPr lang="en-US" sz="1200" dirty="0" smtClean="0">
                <a:latin typeface="Segoe WP" pitchFamily="34" charset="0"/>
              </a:rPr>
              <a:t>Acquisition management</a:t>
            </a:r>
          </a:p>
        </p:txBody>
      </p:sp>
      <p:sp>
        <p:nvSpPr>
          <p:cNvPr id="1039" name="TextBox 1038"/>
          <p:cNvSpPr txBox="1"/>
          <p:nvPr/>
        </p:nvSpPr>
        <p:spPr>
          <a:xfrm>
            <a:off x="5196927" y="4897279"/>
            <a:ext cx="3162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latin typeface="+mj-lt"/>
              </a:rPr>
              <a:t>Steve Stanzel, IPE </a:t>
            </a:r>
            <a:r>
              <a:rPr lang="en-US" sz="1000" i="1" dirty="0" err="1" smtClean="0">
                <a:latin typeface="+mj-lt"/>
              </a:rPr>
              <a:t>GeoSpatial</a:t>
            </a:r>
            <a:r>
              <a:rPr lang="en-US" sz="1000" i="1" dirty="0" smtClean="0">
                <a:latin typeface="+mj-lt"/>
              </a:rPr>
              <a:t> Program Manager</a:t>
            </a:r>
            <a:endParaRPr lang="en-US" sz="1000" i="1" dirty="0">
              <a:latin typeface="+mj-lt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2" b="98905" l="4211" r="100000">
                        <a14:foregroundMark x1="28421" y1="46635" x2="37895" y2="43036"/>
                        <a14:foregroundMark x1="49474" y1="17997" x2="45614" y2="19405"/>
                        <a14:foregroundMark x1="55088" y1="16119" x2="61754" y2="17058"/>
                        <a14:backgroundMark x1="99649" y1="86698" x2="94386" y2="96088"/>
                        <a14:backgroundMark x1="87719" y1="82316" x2="90877" y2="92175"/>
                        <a14:backgroundMark x1="19649" y1="84820" x2="18947" y2="90297"/>
                        <a14:backgroundMark x1="10877" y1="76682" x2="8070" y2="77934"/>
                        <a14:backgroundMark x1="97895" y1="78091" x2="97895" y2="82316"/>
                        <a14:backgroundMark x1="96140" y1="77152" x2="88772" y2="82160"/>
                        <a14:backgroundMark x1="84561" y1="88889" x2="84912" y2="95462"/>
                        <a14:backgroundMark x1="62807" y1="20657" x2="50877" y2="23161"/>
                        <a14:backgroundMark x1="35789" y1="38028" x2="38947" y2="37246"/>
                        <a14:backgroundMark x1="8772" y1="92645" x2="9123" y2="94992"/>
                        <a14:backgroundMark x1="86667" y1="40845" x2="91579" y2="42254"/>
                        <a14:backgroundMark x1="90877" y1="50548" x2="91930" y2="4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3105150"/>
            <a:ext cx="961496" cy="2148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67"/>
          <p:cNvSpPr txBox="1"/>
          <p:nvPr/>
        </p:nvSpPr>
        <p:spPr>
          <a:xfrm>
            <a:off x="3300556" y="4307527"/>
            <a:ext cx="1801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Streetside</a:t>
            </a:r>
          </a:p>
        </p:txBody>
      </p:sp>
      <p:sp>
        <p:nvSpPr>
          <p:cNvPr id="1046" name="Oval 1045"/>
          <p:cNvSpPr/>
          <p:nvPr/>
        </p:nvSpPr>
        <p:spPr>
          <a:xfrm>
            <a:off x="685800" y="4389534"/>
            <a:ext cx="137160" cy="1371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436199" y="1008971"/>
            <a:ext cx="137160" cy="13716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271225" y="2630329"/>
            <a:ext cx="900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+mj-lt"/>
              </a:rPr>
              <a:t>UltraMap</a:t>
            </a:r>
            <a:endParaRPr lang="en-US" sz="1000" dirty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81600" y="3607086"/>
            <a:ext cx="98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+mj-lt"/>
              </a:rPr>
              <a:t>UltraCamM</a:t>
            </a:r>
            <a:endParaRPr lang="en-US" sz="1000" dirty="0" smtClean="0">
              <a:latin typeface="+mj-lt"/>
            </a:endParaRPr>
          </a:p>
          <a:p>
            <a:pPr algn="ctr"/>
            <a:r>
              <a:rPr lang="en-US" sz="1000" dirty="0" err="1" smtClean="0">
                <a:latin typeface="+mj-lt"/>
              </a:rPr>
              <a:t>UltraCamP</a:t>
            </a:r>
            <a:endParaRPr lang="en-US" sz="1000" dirty="0"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114800" y="1747061"/>
            <a:ext cx="115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UltraCam Aerial</a:t>
            </a:r>
            <a:endParaRPr lang="en-US" sz="1000" dirty="0">
              <a:latin typeface="+mj-lt"/>
            </a:endParaRPr>
          </a:p>
        </p:txBody>
      </p:sp>
      <p:pic>
        <p:nvPicPr>
          <p:cNvPr id="1044" name="Picture 7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4512" y="1697678"/>
            <a:ext cx="1712830" cy="952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IMG_6932_cut_small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0" y="516495"/>
            <a:ext cx="2224285" cy="1230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8" name="TextBox 77"/>
          <p:cNvSpPr txBox="1"/>
          <p:nvPr/>
        </p:nvSpPr>
        <p:spPr>
          <a:xfrm>
            <a:off x="1631711" y="830453"/>
            <a:ext cx="1115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Global Ortho</a:t>
            </a:r>
            <a:endParaRPr lang="en-US" sz="1000" dirty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652834" y="1155381"/>
            <a:ext cx="1115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latin typeface="+mj-lt"/>
              </a:rPr>
              <a:t>Oblique</a:t>
            </a:r>
            <a:endParaRPr lang="en-US" sz="1000" dirty="0">
              <a:latin typeface="+mj-lt"/>
            </a:endParaRPr>
          </a:p>
        </p:txBody>
      </p:sp>
      <p:pic>
        <p:nvPicPr>
          <p:cNvPr id="1049" name="Picture 10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81" y="1422414"/>
            <a:ext cx="1167219" cy="97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5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197" y="1029651"/>
            <a:ext cx="1074762" cy="993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661581" y="2425066"/>
            <a:ext cx="1115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+mj-lt"/>
              </a:rPr>
              <a:t>Vectors</a:t>
            </a:r>
            <a:endParaRPr lang="en-US" sz="1000" dirty="0">
              <a:latin typeface="+mj-lt"/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2418861"/>
            <a:ext cx="2123666" cy="914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8" name="Picture 9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788" y="1386045"/>
            <a:ext cx="1101456" cy="1064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0" name="Picture 11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3900" y="3753881"/>
            <a:ext cx="932969" cy="798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 descr="C:\Users\wwalcher\Pictures\WORK\Work - strictly work\IMG_0765.JPG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4314" y="2952750"/>
            <a:ext cx="1042975" cy="1859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 rot="5400000">
            <a:off x="7673698" y="3673201"/>
            <a:ext cx="963892" cy="19767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2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167288" y="4400550"/>
            <a:ext cx="197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Segoe WP" pitchFamily="34" charset="0"/>
              </a:rPr>
              <a:t>TERRESTRIAL</a:t>
            </a:r>
            <a:endParaRPr lang="en-US" dirty="0">
              <a:latin typeface="Segoe WP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 rot="16200000">
            <a:off x="381619" y="30972"/>
            <a:ext cx="939957" cy="17031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04799" y="991527"/>
            <a:ext cx="139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WP" pitchFamily="34" charset="0"/>
              </a:rPr>
              <a:t>AERIAL</a:t>
            </a:r>
            <a:endParaRPr lang="en-US" dirty="0">
              <a:latin typeface="Segoe WP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Product Summary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41" name="Picture 6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92233" y="3408284"/>
            <a:ext cx="1210407" cy="91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82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3605213"/>
            <a:ext cx="2133600" cy="274637"/>
          </a:xfrm>
        </p:spPr>
        <p:txBody>
          <a:bodyPr/>
          <a:lstStyle/>
          <a:p>
            <a:r>
              <a:rPr lang="en-US" smtClean="0"/>
              <a:t>11-MAR-2011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3605213"/>
            <a:ext cx="2133600" cy="274637"/>
          </a:xfrm>
        </p:spPr>
        <p:txBody>
          <a:bodyPr/>
          <a:lstStyle/>
          <a:p>
            <a:fld id="{17B1876F-1837-4C1E-9031-EE15B18D46B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 bwMode="auto">
          <a:xfrm>
            <a:off x="7772400" y="361950"/>
            <a:ext cx="1143000" cy="2590800"/>
          </a:xfrm>
          <a:prstGeom prst="roundRect">
            <a:avLst/>
          </a:prstGeom>
          <a:solidFill>
            <a:srgbClr val="66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MS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GFS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Data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Center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Flowchart: Alternate Process 8"/>
          <p:cNvSpPr/>
          <p:nvPr/>
        </p:nvSpPr>
        <p:spPr bwMode="auto">
          <a:xfrm>
            <a:off x="76200" y="666750"/>
            <a:ext cx="1371600" cy="1981200"/>
          </a:xfrm>
          <a:prstGeom prst="flowChartAlternateProcess">
            <a:avLst/>
          </a:prstGeom>
          <a:solidFill>
            <a:srgbClr val="99FF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Flyers &amp;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Data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aseline="0" dirty="0" smtClean="0"/>
              <a:t>Capture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Vendors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552700" y="1276350"/>
            <a:ext cx="1638300" cy="1143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Image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Processing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Framework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257800" y="1276350"/>
            <a:ext cx="1333500" cy="1143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Image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Publishing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System</a:t>
            </a:r>
          </a:p>
        </p:txBody>
      </p:sp>
      <p:sp>
        <p:nvSpPr>
          <p:cNvPr id="12" name="Right Arrow 11"/>
          <p:cNvSpPr/>
          <p:nvPr/>
        </p:nvSpPr>
        <p:spPr bwMode="auto">
          <a:xfrm>
            <a:off x="1371600" y="1352550"/>
            <a:ext cx="1295400" cy="1066800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Ingest</a:t>
            </a:r>
          </a:p>
        </p:txBody>
      </p:sp>
      <p:sp>
        <p:nvSpPr>
          <p:cNvPr id="13" name="Right Arrow 12"/>
          <p:cNvSpPr/>
          <p:nvPr/>
        </p:nvSpPr>
        <p:spPr bwMode="auto">
          <a:xfrm>
            <a:off x="4038600" y="1352550"/>
            <a:ext cx="1295400" cy="1066800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Publish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6553200" y="1352550"/>
            <a:ext cx="1295400" cy="1066800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Update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772400" y="3409950"/>
            <a:ext cx="1143000" cy="1143000"/>
            <a:chOff x="7772400" y="4572000"/>
            <a:chExt cx="1143000" cy="1143000"/>
          </a:xfrm>
        </p:grpSpPr>
        <p:sp>
          <p:nvSpPr>
            <p:cNvPr id="16" name="Isosceles Triangle 15"/>
            <p:cNvSpPr/>
            <p:nvPr/>
          </p:nvSpPr>
          <p:spPr bwMode="auto">
            <a:xfrm>
              <a:off x="7772400" y="4572000"/>
              <a:ext cx="1143000" cy="1143000"/>
            </a:xfrm>
            <a:prstGeom prst="triangle">
              <a:avLst/>
            </a:prstGeom>
            <a:solidFill>
              <a:srgbClr val="FF66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/>
                <a:t>Stitch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Files</a:t>
              </a:r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>
              <a:off x="7772400" y="5027612"/>
              <a:ext cx="1143000" cy="1588"/>
            </a:xfrm>
            <a:prstGeom prst="line">
              <a:avLst/>
            </a:prstGeom>
            <a:solidFill>
              <a:srgbClr val="99FF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8" name="Flowchart: Document 17"/>
          <p:cNvSpPr/>
          <p:nvPr/>
        </p:nvSpPr>
        <p:spPr bwMode="auto">
          <a:xfrm>
            <a:off x="533400" y="3257550"/>
            <a:ext cx="914400" cy="838200"/>
          </a:xfrm>
          <a:prstGeom prst="flowChartDocument">
            <a:avLst/>
          </a:prstGeom>
          <a:blipFill>
            <a:blip r:embed="rId2" cstate="print"/>
            <a:stretch>
              <a:fillRect/>
            </a:stretch>
          </a:blip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Flowchart: Document 18"/>
          <p:cNvSpPr/>
          <p:nvPr/>
        </p:nvSpPr>
        <p:spPr bwMode="auto">
          <a:xfrm>
            <a:off x="381000" y="3409950"/>
            <a:ext cx="914400" cy="838200"/>
          </a:xfrm>
          <a:prstGeom prst="flowChartDocument">
            <a:avLst/>
          </a:prstGeom>
          <a:blipFill>
            <a:blip r:embed="rId2" cstate="print"/>
            <a:stretch>
              <a:fillRect/>
            </a:stretch>
          </a:blip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Flowchart: Document 19"/>
          <p:cNvSpPr/>
          <p:nvPr/>
        </p:nvSpPr>
        <p:spPr bwMode="auto">
          <a:xfrm>
            <a:off x="228600" y="3638550"/>
            <a:ext cx="914400" cy="838200"/>
          </a:xfrm>
          <a:prstGeom prst="flowChartDocument">
            <a:avLst/>
          </a:prstGeom>
          <a:blipFill>
            <a:blip r:embed="rId2" cstate="print"/>
            <a:stretch>
              <a:fillRect/>
            </a:stretch>
          </a:blip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" y="4552950"/>
            <a:ext cx="926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Imagery</a:t>
            </a:r>
            <a:endParaRPr lang="en-US" sz="1600" dirty="0"/>
          </a:p>
        </p:txBody>
      </p:sp>
      <p:sp>
        <p:nvSpPr>
          <p:cNvPr id="22" name="Flowchart: Magnetic Disk 21"/>
          <p:cNvSpPr/>
          <p:nvPr/>
        </p:nvSpPr>
        <p:spPr bwMode="auto">
          <a:xfrm>
            <a:off x="2743200" y="4095750"/>
            <a:ext cx="1295400" cy="795754"/>
          </a:xfrm>
          <a:prstGeom prst="flowChartMagneticDisk">
            <a:avLst/>
          </a:prstGeom>
          <a:solidFill>
            <a:srgbClr val="CCCC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Meta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/>
              <a:t>Data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Flowchart: Document 22"/>
          <p:cNvSpPr/>
          <p:nvPr/>
        </p:nvSpPr>
        <p:spPr bwMode="auto">
          <a:xfrm>
            <a:off x="3048000" y="2800350"/>
            <a:ext cx="762000" cy="609600"/>
          </a:xfrm>
          <a:prstGeom prst="flowChartDocument">
            <a:avLst/>
          </a:prstGeom>
          <a:blipFill>
            <a:blip r:embed="rId3" cstate="print"/>
            <a:tile tx="0" ty="0" sx="100000" sy="100000" flip="none" algn="tl"/>
          </a:blip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Flowchart: Document 23"/>
          <p:cNvSpPr/>
          <p:nvPr/>
        </p:nvSpPr>
        <p:spPr bwMode="auto">
          <a:xfrm>
            <a:off x="2895600" y="2952750"/>
            <a:ext cx="762000" cy="609600"/>
          </a:xfrm>
          <a:prstGeom prst="flowChartDocument">
            <a:avLst/>
          </a:prstGeom>
          <a:blipFill>
            <a:blip r:embed="rId3" cstate="print"/>
            <a:tile tx="0" ty="0" sx="100000" sy="100000" flip="none" algn="tl"/>
          </a:blip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Flowchart: Document 24"/>
          <p:cNvSpPr/>
          <p:nvPr/>
        </p:nvSpPr>
        <p:spPr bwMode="auto">
          <a:xfrm>
            <a:off x="2743200" y="3105150"/>
            <a:ext cx="762000" cy="609600"/>
          </a:xfrm>
          <a:prstGeom prst="flowChartDocument">
            <a:avLst/>
          </a:prstGeom>
          <a:blipFill>
            <a:blip r:embed="rId3" cstate="print"/>
            <a:tile tx="0" ty="0" sx="100000" sy="100000" flip="none" algn="tl"/>
          </a:blip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Files</a:t>
            </a:r>
          </a:p>
        </p:txBody>
      </p:sp>
      <p:sp>
        <p:nvSpPr>
          <p:cNvPr id="26" name="Flowchart: Document 25"/>
          <p:cNvSpPr/>
          <p:nvPr/>
        </p:nvSpPr>
        <p:spPr bwMode="auto">
          <a:xfrm>
            <a:off x="5410200" y="2952750"/>
            <a:ext cx="990600" cy="914400"/>
          </a:xfrm>
          <a:prstGeom prst="flowChartDocument">
            <a:avLst/>
          </a:prstGeom>
          <a:solidFill>
            <a:srgbClr val="996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Drop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Specs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1447800" y="393700"/>
            <a:ext cx="4267200" cy="4648200"/>
          </a:xfrm>
          <a:prstGeom prst="ellipse">
            <a:avLst/>
          </a:prstGeom>
          <a:solidFill>
            <a:srgbClr val="FFFF00">
              <a:alpha val="37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12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IPF?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8625" y="666750"/>
            <a:ext cx="8229600" cy="2971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000" kern="12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400" kern="12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400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Parallel Processing Framework and </a:t>
            </a:r>
            <a:r>
              <a:rPr lang="en-US" sz="1600" b="1" dirty="0" err="1" smtClean="0"/>
              <a:t>GeoSpatial</a:t>
            </a:r>
            <a:r>
              <a:rPr lang="en-US" sz="1600" b="1" dirty="0" smtClean="0"/>
              <a:t> metadata store</a:t>
            </a:r>
          </a:p>
          <a:p>
            <a:pPr lvl="1"/>
            <a:r>
              <a:rPr lang="en-US" sz="1400" dirty="0" smtClean="0"/>
              <a:t>Manages up to “N” </a:t>
            </a:r>
            <a:r>
              <a:rPr lang="en-US" sz="1400" dirty="0" smtClean="0"/>
              <a:t>2000-ish </a:t>
            </a:r>
            <a:r>
              <a:rPr lang="en-US" sz="1400" dirty="0" smtClean="0"/>
              <a:t>multi-core node “Clusters” cooperating to produce an answer</a:t>
            </a:r>
          </a:p>
          <a:p>
            <a:pPr lvl="1"/>
            <a:r>
              <a:rPr lang="en-US" sz="1400" dirty="0" smtClean="0"/>
              <a:t>Multi-Petabyte redundant (3 copies) storage system</a:t>
            </a:r>
          </a:p>
          <a:p>
            <a:pPr lvl="1"/>
            <a:r>
              <a:rPr lang="en-US" sz="1400" dirty="0" smtClean="0"/>
              <a:t>Standard Windows/.NET APIs to read/write data files</a:t>
            </a:r>
          </a:p>
          <a:p>
            <a:pPr lvl="1"/>
            <a:r>
              <a:rPr lang="en-US" sz="1400" b="1" dirty="0" smtClean="0"/>
              <a:t>Data files can be versioned and have commit/rollback semantics</a:t>
            </a:r>
          </a:p>
          <a:p>
            <a:pPr lvl="1"/>
            <a:r>
              <a:rPr lang="en-US" sz="1400" dirty="0" smtClean="0"/>
              <a:t>Meta-data repository of geo-spatial data</a:t>
            </a:r>
          </a:p>
          <a:p>
            <a:pPr lvl="1"/>
            <a:r>
              <a:rPr lang="en-US" sz="1400" dirty="0" smtClean="0"/>
              <a:t>Supports automatic (headless) and </a:t>
            </a:r>
            <a:r>
              <a:rPr lang="en-US" sz="1400" b="1" dirty="0" smtClean="0"/>
              <a:t>manual (interactive) processing</a:t>
            </a:r>
          </a:p>
          <a:p>
            <a:pPr lvl="1"/>
            <a:r>
              <a:rPr lang="en-US" sz="1400" b="1" dirty="0" smtClean="0"/>
              <a:t>Can execute scripts (</a:t>
            </a:r>
            <a:r>
              <a:rPr lang="en-US" sz="1400" b="1" dirty="0" err="1" smtClean="0"/>
              <a:t>powershell</a:t>
            </a:r>
            <a:r>
              <a:rPr lang="en-US" sz="1400" b="1" dirty="0" smtClean="0"/>
              <a:t>, .bat, </a:t>
            </a:r>
            <a:r>
              <a:rPr lang="en-US" sz="1400" b="1" dirty="0" err="1" smtClean="0"/>
              <a:t>etc</a:t>
            </a:r>
            <a:r>
              <a:rPr lang="en-US" sz="1400" b="1" dirty="0" smtClean="0"/>
              <a:t>), console apps, and GUI apps (manual only)</a:t>
            </a:r>
          </a:p>
          <a:p>
            <a:pPr lvl="1"/>
            <a:r>
              <a:rPr lang="en-US" sz="1400" dirty="0" smtClean="0"/>
              <a:t>Implements “Data flow parallelism” through the disk system, i.e. no MPI support</a:t>
            </a:r>
          </a:p>
          <a:p>
            <a:pPr lvl="1"/>
            <a:r>
              <a:rPr lang="en-US" sz="1400" b="1" dirty="0" smtClean="0"/>
              <a:t>Degree of parallelism and parallel data flow is 100% programmable</a:t>
            </a:r>
          </a:p>
          <a:p>
            <a:pPr lvl="1"/>
            <a:r>
              <a:rPr lang="en-US" sz="1400" dirty="0" smtClean="0"/>
              <a:t>Data warehouse of coverage and tile usage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3718470"/>
            <a:ext cx="3310522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Comparable Systems: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WP"/>
              </a:rPr>
              <a:t>Google’s Map/Reduce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WP"/>
              </a:rPr>
              <a:t>Yahoo’s </a:t>
            </a:r>
            <a:r>
              <a:rPr lang="en-US" sz="1400" dirty="0" err="1" smtClean="0">
                <a:latin typeface="Segoe WP"/>
              </a:rPr>
              <a:t>Hadoop</a:t>
            </a:r>
            <a:endParaRPr lang="en-US" sz="1400" dirty="0" smtClean="0">
              <a:latin typeface="Segoe WP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WP"/>
              </a:rPr>
              <a:t>Windows High Performance Cluster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Segoe WP"/>
              </a:rPr>
              <a:t>OSD’s Cosmos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4800" y="3737520"/>
            <a:ext cx="3823483" cy="984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Investment:</a:t>
            </a:r>
            <a:endParaRPr lang="en-US" sz="16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37 </a:t>
            </a:r>
            <a:r>
              <a:rPr lang="en-US" sz="1400" dirty="0"/>
              <a:t>person-year investment, </a:t>
            </a:r>
            <a:r>
              <a:rPr lang="en-US" sz="1400" dirty="0" smtClean="0"/>
              <a:t>begun in 2006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100% C#/.NET implementation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Current team of  1 Lead, 3 </a:t>
            </a:r>
            <a:r>
              <a:rPr lang="en-US" sz="1400" dirty="0" err="1" smtClean="0"/>
              <a:t>Devs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47701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427" y="301106"/>
            <a:ext cx="8305800" cy="457200"/>
          </a:xfrm>
        </p:spPr>
        <p:txBody>
          <a:bodyPr/>
          <a:lstStyle/>
          <a:p>
            <a:r>
              <a:rPr lang="en-US" dirty="0" smtClean="0"/>
              <a:t>IPF Processing Concepts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81000" y="819150"/>
            <a:ext cx="4343400" cy="5181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000" kern="12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kern="12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400" kern="12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400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Segoe WP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Pipeline</a:t>
            </a:r>
            <a:r>
              <a:rPr lang="en-US" sz="1800" dirty="0" smtClean="0"/>
              <a:t> – the logical graph of parallel operations</a:t>
            </a:r>
          </a:p>
          <a:p>
            <a:r>
              <a:rPr lang="en-US" sz="1800" b="1" dirty="0" smtClean="0"/>
              <a:t>Process</a:t>
            </a:r>
            <a:r>
              <a:rPr lang="en-US" sz="1800" dirty="0" smtClean="0"/>
              <a:t> – a suite of separate parallel operations that execute serially</a:t>
            </a:r>
          </a:p>
          <a:p>
            <a:r>
              <a:rPr lang="en-US" sz="1800" b="1" dirty="0" smtClean="0"/>
              <a:t>Step – </a:t>
            </a:r>
            <a:r>
              <a:rPr lang="en-US" sz="1800" dirty="0" smtClean="0"/>
              <a:t>a specific logical operation within a </a:t>
            </a:r>
            <a:r>
              <a:rPr lang="en-US" sz="1800" b="1" dirty="0" smtClean="0"/>
              <a:t>Process</a:t>
            </a:r>
          </a:p>
          <a:p>
            <a:r>
              <a:rPr lang="en-US" sz="1800" b="1" dirty="0" smtClean="0"/>
              <a:t>Task – </a:t>
            </a:r>
            <a:r>
              <a:rPr lang="en-US" sz="1800" dirty="0" smtClean="0"/>
              <a:t>a single executing </a:t>
            </a:r>
            <a:r>
              <a:rPr lang="en-US" sz="1800" b="1" dirty="0" smtClean="0"/>
              <a:t>Package</a:t>
            </a:r>
            <a:r>
              <a:rPr lang="en-US" sz="1800" dirty="0" smtClean="0"/>
              <a:t> of a step</a:t>
            </a:r>
          </a:p>
          <a:p>
            <a:r>
              <a:rPr lang="en-US" sz="1800" b="1" dirty="0" smtClean="0"/>
              <a:t>Package – </a:t>
            </a:r>
            <a:r>
              <a:rPr lang="en-US" sz="1800" dirty="0" smtClean="0"/>
              <a:t>a PowerShell script and programs it invokes</a:t>
            </a:r>
          </a:p>
          <a:p>
            <a:r>
              <a:rPr lang="en-US" sz="1800" b="1" dirty="0" smtClean="0"/>
              <a:t>Job – </a:t>
            </a:r>
            <a:r>
              <a:rPr lang="en-US" sz="1800" dirty="0" smtClean="0"/>
              <a:t>a </a:t>
            </a:r>
            <a:r>
              <a:rPr lang="en-US" sz="1800" b="1" dirty="0" smtClean="0"/>
              <a:t>Pipeline</a:t>
            </a:r>
            <a:r>
              <a:rPr lang="en-US" sz="1800" dirty="0" smtClean="0"/>
              <a:t> Version processing a data-set</a:t>
            </a:r>
            <a:endParaRPr lang="en-US" sz="1800" b="1" dirty="0" smtClean="0"/>
          </a:p>
          <a:p>
            <a:endParaRPr lang="en-US" sz="18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4865680" y="783107"/>
            <a:ext cx="4142913" cy="3886200"/>
            <a:chOff x="4865680" y="783107"/>
            <a:chExt cx="4142913" cy="3886200"/>
          </a:xfrm>
        </p:grpSpPr>
        <p:sp>
          <p:nvSpPr>
            <p:cNvPr id="35" name="Rounded Rectangle 3"/>
            <p:cNvSpPr/>
            <p:nvPr/>
          </p:nvSpPr>
          <p:spPr>
            <a:xfrm>
              <a:off x="6313688" y="783107"/>
              <a:ext cx="1367564" cy="11040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 err="1" smtClean="0">
                  <a:solidFill>
                    <a:schemeClr val="tx1"/>
                  </a:solidFill>
                </a:rPr>
                <a:t>JobStart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5"/>
            <p:cNvSpPr/>
            <p:nvPr/>
          </p:nvSpPr>
          <p:spPr>
            <a:xfrm>
              <a:off x="4865680" y="2196271"/>
              <a:ext cx="2252458" cy="11040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 smtClean="0">
                  <a:solidFill>
                    <a:schemeClr val="tx1"/>
                  </a:solidFill>
                </a:rPr>
                <a:t>Process B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986347" y="2461239"/>
              <a:ext cx="563115" cy="57409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0070C0"/>
                  </a:solidFill>
                </a:rPr>
                <a:t>Step B1</a:t>
              </a:r>
              <a:endParaRPr lang="en-US" sz="800" dirty="0">
                <a:solidFill>
                  <a:srgbClr val="0070C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710352" y="2461239"/>
              <a:ext cx="563115" cy="57409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0070C0"/>
                  </a:solidFill>
                </a:rPr>
                <a:t>Step B2</a:t>
              </a:r>
              <a:endParaRPr lang="en-US" sz="800" dirty="0">
                <a:solidFill>
                  <a:srgbClr val="0070C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394134" y="2461239"/>
              <a:ext cx="563115" cy="57409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0070C0"/>
                  </a:solidFill>
                </a:rPr>
                <a:t>Step B3</a:t>
              </a:r>
              <a:endParaRPr lang="en-US" sz="800" dirty="0">
                <a:solidFill>
                  <a:srgbClr val="0070C0"/>
                </a:solidFill>
              </a:endParaRPr>
            </a:p>
          </p:txBody>
        </p:sp>
        <p:cxnSp>
          <p:nvCxnSpPr>
            <p:cNvPr id="33" name="Straight Arrow Connector 32"/>
            <p:cNvCxnSpPr>
              <a:stCxn id="30" idx="6"/>
              <a:endCxn id="31" idx="2"/>
            </p:cNvCxnSpPr>
            <p:nvPr/>
          </p:nvCxnSpPr>
          <p:spPr>
            <a:xfrm>
              <a:off x="5549462" y="2748288"/>
              <a:ext cx="160890" cy="9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1" idx="6"/>
              <a:endCxn id="32" idx="2"/>
            </p:cNvCxnSpPr>
            <p:nvPr/>
          </p:nvCxnSpPr>
          <p:spPr>
            <a:xfrm>
              <a:off x="6273466" y="2748288"/>
              <a:ext cx="120667" cy="9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29"/>
            <p:cNvGrpSpPr/>
            <p:nvPr/>
          </p:nvGrpSpPr>
          <p:grpSpPr>
            <a:xfrm>
              <a:off x="7399695" y="2240432"/>
              <a:ext cx="1608898" cy="1104034"/>
              <a:chOff x="5791200" y="2667000"/>
              <a:chExt cx="3048000" cy="1905000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5791200" y="2667000"/>
                <a:ext cx="3048000" cy="1905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800" dirty="0" smtClean="0">
                    <a:solidFill>
                      <a:schemeClr val="tx1"/>
                    </a:solidFill>
                  </a:rPr>
                  <a:t>Process C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019800" y="3124200"/>
                <a:ext cx="1066800" cy="9906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rgbClr val="0070C0"/>
                    </a:solidFill>
                  </a:rPr>
                  <a:t>Step C1</a:t>
                </a:r>
                <a:endParaRPr lang="en-US" sz="8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391400" y="3124200"/>
                <a:ext cx="1066800" cy="9906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rgbClr val="0070C0"/>
                    </a:solidFill>
                  </a:rPr>
                  <a:t>Step C2</a:t>
                </a:r>
                <a:endParaRPr lang="en-US" sz="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8" name="Straight Arrow Connector 27"/>
              <p:cNvCxnSpPr>
                <a:stCxn id="26" idx="6"/>
                <a:endCxn id="27" idx="2"/>
              </p:cNvCxnSpPr>
              <p:nvPr/>
            </p:nvCxnSpPr>
            <p:spPr>
              <a:xfrm>
                <a:off x="7086600" y="3619500"/>
                <a:ext cx="3048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ounded Rectangle 18"/>
            <p:cNvSpPr/>
            <p:nvPr/>
          </p:nvSpPr>
          <p:spPr>
            <a:xfrm>
              <a:off x="5750574" y="3565273"/>
              <a:ext cx="2453570" cy="11040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800" dirty="0" smtClean="0">
                  <a:solidFill>
                    <a:schemeClr val="tx1"/>
                  </a:solidFill>
                </a:rPr>
                <a:t>Process D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871241" y="3918564"/>
              <a:ext cx="563115" cy="57409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0070C0"/>
                  </a:solidFill>
                </a:rPr>
                <a:t>Step D1</a:t>
              </a:r>
              <a:endParaRPr lang="en-US" sz="800" dirty="0">
                <a:solidFill>
                  <a:srgbClr val="0070C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675885" y="3918564"/>
              <a:ext cx="563115" cy="57409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0070C0"/>
                  </a:solidFill>
                </a:rPr>
                <a:t>Step D2</a:t>
              </a:r>
              <a:endParaRPr lang="en-US" sz="800" dirty="0">
                <a:solidFill>
                  <a:srgbClr val="0070C0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20" idx="6"/>
              <a:endCxn id="21" idx="2"/>
            </p:cNvCxnSpPr>
            <p:nvPr/>
          </p:nvCxnSpPr>
          <p:spPr>
            <a:xfrm>
              <a:off x="6434356" y="4205613"/>
              <a:ext cx="24152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1" idx="6"/>
            </p:cNvCxnSpPr>
            <p:nvPr/>
          </p:nvCxnSpPr>
          <p:spPr>
            <a:xfrm>
              <a:off x="7239000" y="4205613"/>
              <a:ext cx="24133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6340125" y="1538925"/>
              <a:ext cx="309130" cy="100556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25" idx="0"/>
            </p:cNvCxnSpPr>
            <p:nvPr/>
          </p:nvCxnSpPr>
          <p:spPr>
            <a:xfrm rot="16200000" flipH="1">
              <a:off x="7424162" y="1460450"/>
              <a:ext cx="353291" cy="120667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19" idx="0"/>
            </p:cNvCxnSpPr>
            <p:nvPr/>
          </p:nvCxnSpPr>
          <p:spPr>
            <a:xfrm>
              <a:off x="5991909" y="3300305"/>
              <a:ext cx="985450" cy="2649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5" idx="2"/>
              <a:endCxn id="19" idx="0"/>
            </p:cNvCxnSpPr>
            <p:nvPr/>
          </p:nvCxnSpPr>
          <p:spPr>
            <a:xfrm flipH="1">
              <a:off x="6977359" y="3344466"/>
              <a:ext cx="1226785" cy="22080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119554" y="1001857"/>
              <a:ext cx="872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Sample </a:t>
              </a:r>
            </a:p>
            <a:p>
              <a:r>
                <a:rPr lang="en-US" sz="1400" b="1" dirty="0" smtClean="0">
                  <a:solidFill>
                    <a:schemeClr val="accent1">
                      <a:lumMod val="50000"/>
                    </a:schemeClr>
                  </a:solidFill>
                </a:rPr>
                <a:t>Pipeline</a:t>
              </a:r>
              <a:endParaRPr lang="en-US" sz="1400" b="1" dirty="0">
                <a:solidFill>
                  <a:schemeClr val="accent1">
                    <a:lumMod val="25000"/>
                  </a:schemeClr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675691" y="1123950"/>
              <a:ext cx="724004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70C0"/>
                  </a:solidFill>
                </a:rPr>
                <a:t>Initial</a:t>
              </a:r>
            </a:p>
            <a:p>
              <a:pPr algn="ctr"/>
              <a:r>
                <a:rPr lang="en-US" sz="800" dirty="0">
                  <a:solidFill>
                    <a:srgbClr val="0070C0"/>
                  </a:solidFill>
                </a:rPr>
                <a:t>Plan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475895" y="3943350"/>
              <a:ext cx="525105" cy="549312"/>
            </a:xfrm>
            <a:prstGeom prst="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70C0"/>
                  </a:solidFill>
                </a:rPr>
                <a:t>Step</a:t>
              </a:r>
            </a:p>
            <a:p>
              <a:pPr algn="ctr"/>
              <a:r>
                <a:rPr lang="en-US" sz="800" dirty="0">
                  <a:solidFill>
                    <a:srgbClr val="0070C0"/>
                  </a:solidFill>
                </a:rPr>
                <a:t>D3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37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42950"/>
            <a:ext cx="274320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Streetside</a:t>
            </a:r>
            <a:r>
              <a:rPr lang="en-US" dirty="0" smtClean="0"/>
              <a:t> Intermediate Pipeline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Operator Console – Web UI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42950"/>
            <a:ext cx="633555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82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14350"/>
            <a:ext cx="5804718" cy="454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Pipelines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49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IPF 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Asymmetric Directed Graph defines parallel plan</a:t>
            </a:r>
          </a:p>
          <a:p>
            <a:pPr lvl="1"/>
            <a:r>
              <a:rPr lang="en-US" dirty="0" smtClean="0"/>
              <a:t>Multiple Tasks within a Step run in parallel</a:t>
            </a:r>
          </a:p>
          <a:p>
            <a:pPr lvl="1"/>
            <a:r>
              <a:rPr lang="en-US" dirty="0" smtClean="0"/>
              <a:t>Steps within a Process proceed sequentially</a:t>
            </a:r>
          </a:p>
          <a:p>
            <a:pPr lvl="1"/>
            <a:r>
              <a:rPr lang="en-US" dirty="0" smtClean="0"/>
              <a:t>Non-dependent Processes execute in parallel</a:t>
            </a:r>
          </a:p>
          <a:p>
            <a:pPr lvl="1"/>
            <a:r>
              <a:rPr lang="en-US" dirty="0" smtClean="0"/>
              <a:t>User written task “planners” enable fine grain control</a:t>
            </a:r>
            <a:br>
              <a:rPr lang="en-US" dirty="0" smtClean="0"/>
            </a:br>
            <a:r>
              <a:rPr lang="en-US" dirty="0" smtClean="0"/>
              <a:t>of the plan to IPF pipeline developers</a:t>
            </a:r>
          </a:p>
          <a:p>
            <a:pPr lvl="1"/>
            <a:r>
              <a:rPr lang="en-US" dirty="0" smtClean="0"/>
              <a:t>Manual steps incorporate human operator interaction within the graph</a:t>
            </a:r>
          </a:p>
          <a:p>
            <a:r>
              <a:rPr lang="en-US" dirty="0" smtClean="0"/>
              <a:t>IPF Managed Storage</a:t>
            </a:r>
          </a:p>
          <a:p>
            <a:pPr lvl="1"/>
            <a:r>
              <a:rPr lang="en-US" dirty="0" smtClean="0"/>
              <a:t>3 replicas on separate nodes for availability/reliability/performance</a:t>
            </a:r>
          </a:p>
          <a:p>
            <a:pPr lvl="1"/>
            <a:r>
              <a:rPr lang="en-US" dirty="0" smtClean="0"/>
              <a:t>File versioning system to automate logical updates</a:t>
            </a:r>
          </a:p>
          <a:p>
            <a:pPr lvl="1"/>
            <a:r>
              <a:rPr lang="en-US" dirty="0" smtClean="0"/>
              <a:t>Geo-Spatial metadata repository in SQL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526712" y="783107"/>
            <a:ext cx="2292680" cy="1864843"/>
            <a:chOff x="4865680" y="1533850"/>
            <a:chExt cx="4142913" cy="3886200"/>
          </a:xfrm>
        </p:grpSpPr>
        <p:grpSp>
          <p:nvGrpSpPr>
            <p:cNvPr id="8" name="Group 7"/>
            <p:cNvGrpSpPr/>
            <p:nvPr/>
          </p:nvGrpSpPr>
          <p:grpSpPr>
            <a:xfrm>
              <a:off x="4865680" y="1533850"/>
              <a:ext cx="4142913" cy="3886200"/>
              <a:chOff x="990600" y="152400"/>
              <a:chExt cx="7848600" cy="6705600"/>
            </a:xfrm>
          </p:grpSpPr>
          <p:grpSp>
            <p:nvGrpSpPr>
              <p:cNvPr id="10" name="Group 28"/>
              <p:cNvGrpSpPr/>
              <p:nvPr/>
            </p:nvGrpSpPr>
            <p:grpSpPr>
              <a:xfrm>
                <a:off x="3733800" y="152400"/>
                <a:ext cx="2590800" cy="1905000"/>
                <a:chOff x="3200400" y="152400"/>
                <a:chExt cx="2590800" cy="1905000"/>
              </a:xfrm>
            </p:grpSpPr>
            <p:sp>
              <p:nvSpPr>
                <p:cNvPr id="34" name="Rounded Rectangle 3"/>
                <p:cNvSpPr/>
                <p:nvPr/>
              </p:nvSpPr>
              <p:spPr>
                <a:xfrm>
                  <a:off x="3200400" y="152400"/>
                  <a:ext cx="2590800" cy="1905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100" dirty="0" err="1" smtClean="0">
                      <a:solidFill>
                        <a:schemeClr val="tx1"/>
                      </a:solidFill>
                    </a:rPr>
                    <a:t>JobStart</a:t>
                  </a:r>
                  <a:endParaRPr lang="en-US" sz="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4"/>
                <p:cNvSpPr/>
                <p:nvPr/>
              </p:nvSpPr>
              <p:spPr>
                <a:xfrm>
                  <a:off x="3962400" y="685800"/>
                  <a:ext cx="1066800" cy="9906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>
                      <a:solidFill>
                        <a:srgbClr val="0070C0"/>
                      </a:solidFill>
                    </a:rPr>
                    <a:t>Initial</a:t>
                  </a:r>
                </a:p>
                <a:p>
                  <a:pPr algn="ctr"/>
                  <a:r>
                    <a:rPr lang="en-US" sz="100" dirty="0" smtClean="0">
                      <a:solidFill>
                        <a:srgbClr val="0070C0"/>
                      </a:solidFill>
                    </a:rPr>
                    <a:t>Plan</a:t>
                  </a:r>
                  <a:endParaRPr lang="en-US" sz="100" dirty="0">
                    <a:solidFill>
                      <a:srgbClr val="0070C0"/>
                    </a:solidFill>
                  </a:endParaRPr>
                </a:p>
              </p:txBody>
            </p:sp>
          </p:grpSp>
          <p:grpSp>
            <p:nvGrpSpPr>
              <p:cNvPr id="11" name="Group 27"/>
              <p:cNvGrpSpPr/>
              <p:nvPr/>
            </p:nvGrpSpPr>
            <p:grpSpPr>
              <a:xfrm>
                <a:off x="990600" y="2590800"/>
                <a:ext cx="4267200" cy="1905000"/>
                <a:chOff x="990600" y="2590800"/>
                <a:chExt cx="4267200" cy="1905000"/>
              </a:xfrm>
            </p:grpSpPr>
            <p:sp>
              <p:nvSpPr>
                <p:cNvPr id="28" name="Rounded Rectangle 5"/>
                <p:cNvSpPr/>
                <p:nvPr/>
              </p:nvSpPr>
              <p:spPr>
                <a:xfrm>
                  <a:off x="990600" y="2590800"/>
                  <a:ext cx="4267200" cy="1905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100" dirty="0" smtClean="0">
                      <a:solidFill>
                        <a:schemeClr val="tx1"/>
                      </a:solidFill>
                    </a:rPr>
                    <a:t>Process B</a:t>
                  </a:r>
                  <a:endParaRPr lang="en-US" sz="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1219200" y="3048000"/>
                  <a:ext cx="1066800" cy="9906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>
                      <a:solidFill>
                        <a:srgbClr val="0070C0"/>
                      </a:solidFill>
                    </a:rPr>
                    <a:t>Step B1</a:t>
                  </a:r>
                  <a:endParaRPr lang="en-US" sz="1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2590800" y="3048000"/>
                  <a:ext cx="1066800" cy="9906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>
                      <a:solidFill>
                        <a:srgbClr val="0070C0"/>
                      </a:solidFill>
                    </a:rPr>
                    <a:t>Step B2</a:t>
                  </a:r>
                  <a:endParaRPr lang="en-US" sz="1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3886200" y="3048000"/>
                  <a:ext cx="1066800" cy="9906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>
                      <a:solidFill>
                        <a:srgbClr val="0070C0"/>
                      </a:solidFill>
                    </a:rPr>
                    <a:t>Step B3</a:t>
                  </a:r>
                  <a:endParaRPr lang="en-US" sz="100" dirty="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32" name="Straight Arrow Connector 31"/>
                <p:cNvCxnSpPr>
                  <a:stCxn id="29" idx="6"/>
                  <a:endCxn id="30" idx="2"/>
                </p:cNvCxnSpPr>
                <p:nvPr/>
              </p:nvCxnSpPr>
              <p:spPr>
                <a:xfrm>
                  <a:off x="2286000" y="3543300"/>
                  <a:ext cx="3048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>
                  <a:stCxn id="30" idx="6"/>
                  <a:endCxn id="31" idx="2"/>
                </p:cNvCxnSpPr>
                <p:nvPr/>
              </p:nvCxnSpPr>
              <p:spPr>
                <a:xfrm>
                  <a:off x="3657600" y="3543300"/>
                  <a:ext cx="2286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29"/>
              <p:cNvGrpSpPr/>
              <p:nvPr/>
            </p:nvGrpSpPr>
            <p:grpSpPr>
              <a:xfrm>
                <a:off x="5791200" y="2667000"/>
                <a:ext cx="3048000" cy="1905000"/>
                <a:chOff x="5791200" y="2667000"/>
                <a:chExt cx="3048000" cy="1905000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5791200" y="2667000"/>
                  <a:ext cx="3048000" cy="1905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100" dirty="0" smtClean="0">
                      <a:solidFill>
                        <a:schemeClr val="tx1"/>
                      </a:solidFill>
                    </a:rPr>
                    <a:t>Process C</a:t>
                  </a:r>
                  <a:endParaRPr lang="en-US" sz="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6019800" y="3124200"/>
                  <a:ext cx="1066800" cy="9906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>
                      <a:solidFill>
                        <a:srgbClr val="0070C0"/>
                      </a:solidFill>
                    </a:rPr>
                    <a:t>Step C1</a:t>
                  </a:r>
                  <a:endParaRPr lang="en-US" sz="1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7391400" y="3124200"/>
                  <a:ext cx="1066800" cy="9906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>
                      <a:solidFill>
                        <a:srgbClr val="0070C0"/>
                      </a:solidFill>
                    </a:rPr>
                    <a:t>Step C2</a:t>
                  </a:r>
                  <a:endParaRPr lang="en-US" sz="100" dirty="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27" name="Straight Arrow Connector 26"/>
                <p:cNvCxnSpPr>
                  <a:stCxn id="25" idx="6"/>
                  <a:endCxn id="26" idx="2"/>
                </p:cNvCxnSpPr>
                <p:nvPr/>
              </p:nvCxnSpPr>
              <p:spPr>
                <a:xfrm>
                  <a:off x="7086600" y="3619500"/>
                  <a:ext cx="3048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30"/>
              <p:cNvGrpSpPr/>
              <p:nvPr/>
            </p:nvGrpSpPr>
            <p:grpSpPr>
              <a:xfrm>
                <a:off x="2667000" y="4953000"/>
                <a:ext cx="4267200" cy="1905000"/>
                <a:chOff x="2667000" y="4953000"/>
                <a:chExt cx="4267200" cy="1905000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2667000" y="4953000"/>
                  <a:ext cx="4267200" cy="1905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r>
                    <a:rPr lang="en-US" sz="100" dirty="0" smtClean="0">
                      <a:solidFill>
                        <a:schemeClr val="tx1"/>
                      </a:solidFill>
                    </a:rPr>
                    <a:t>Process D</a:t>
                  </a:r>
                  <a:endParaRPr lang="en-US" sz="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895600" y="5562600"/>
                  <a:ext cx="1066800" cy="9906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>
                      <a:solidFill>
                        <a:srgbClr val="0070C0"/>
                      </a:solidFill>
                    </a:rPr>
                    <a:t>Step D1</a:t>
                  </a:r>
                  <a:endParaRPr lang="en-US" sz="1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4267200" y="5562600"/>
                  <a:ext cx="1066800" cy="9906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>
                      <a:solidFill>
                        <a:srgbClr val="0070C0"/>
                      </a:solidFill>
                    </a:rPr>
                    <a:t>Step D2</a:t>
                  </a:r>
                  <a:endParaRPr lang="en-US" sz="1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562600" y="5562600"/>
                  <a:ext cx="1066800" cy="99060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" dirty="0" smtClean="0">
                      <a:solidFill>
                        <a:srgbClr val="0070C0"/>
                      </a:solidFill>
                    </a:rPr>
                    <a:t>Step D3</a:t>
                  </a:r>
                  <a:endParaRPr lang="en-US" sz="100" dirty="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22" name="Straight Arrow Connector 21"/>
                <p:cNvCxnSpPr>
                  <a:stCxn id="19" idx="6"/>
                  <a:endCxn id="20" idx="2"/>
                </p:cNvCxnSpPr>
                <p:nvPr/>
              </p:nvCxnSpPr>
              <p:spPr>
                <a:xfrm>
                  <a:off x="3962400" y="6057900"/>
                  <a:ext cx="3048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>
                  <a:stCxn id="20" idx="6"/>
                  <a:endCxn id="21" idx="2"/>
                </p:cNvCxnSpPr>
                <p:nvPr/>
              </p:nvCxnSpPr>
              <p:spPr>
                <a:xfrm>
                  <a:off x="5334000" y="6057900"/>
                  <a:ext cx="228600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Arrow Connector 13"/>
              <p:cNvCxnSpPr/>
              <p:nvPr/>
            </p:nvCxnSpPr>
            <p:spPr>
              <a:xfrm rot="5400000">
                <a:off x="3810000" y="1371600"/>
                <a:ext cx="533400" cy="19050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endCxn id="24" idx="0"/>
              </p:cNvCxnSpPr>
              <p:nvPr/>
            </p:nvCxnSpPr>
            <p:spPr>
              <a:xfrm rot="16200000" flipH="1">
                <a:off x="5867400" y="1219200"/>
                <a:ext cx="609600" cy="22860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endCxn id="18" idx="0"/>
              </p:cNvCxnSpPr>
              <p:nvPr/>
            </p:nvCxnSpPr>
            <p:spPr>
              <a:xfrm rot="16200000" flipH="1">
                <a:off x="3733800" y="3886200"/>
                <a:ext cx="4572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24" idx="2"/>
                <a:endCxn id="18" idx="0"/>
              </p:cNvCxnSpPr>
              <p:nvPr/>
            </p:nvCxnSpPr>
            <p:spPr>
              <a:xfrm rot="5400000">
                <a:off x="5867400" y="3505200"/>
                <a:ext cx="381000" cy="25146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5119553" y="1752600"/>
              <a:ext cx="866678" cy="577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chemeClr val="accent1">
                      <a:lumMod val="50000"/>
                    </a:schemeClr>
                  </a:solidFill>
                </a:rPr>
                <a:t>Sample </a:t>
              </a:r>
            </a:p>
            <a:p>
              <a:r>
                <a:rPr lang="en-US" sz="600" b="1" dirty="0" smtClean="0">
                  <a:solidFill>
                    <a:schemeClr val="accent1">
                      <a:lumMod val="50000"/>
                    </a:schemeClr>
                  </a:solidFill>
                </a:rPr>
                <a:t>Pipeline</a:t>
              </a:r>
              <a:endParaRPr lang="en-US" sz="600" b="1" dirty="0">
                <a:solidFill>
                  <a:schemeClr val="accent1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00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Container-Based Compute and Scalable Data Production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38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Container-Based Compute, Longmont, CO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572"/>
            <a:ext cx="5965750" cy="330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MICROSOFT CONFIDENTIAL</a:t>
            </a:r>
            <a:endParaRPr lang="en-US"/>
          </a:p>
        </p:txBody>
      </p:sp>
      <p:sp>
        <p:nvSpPr>
          <p:cNvPr id="23" name="Slide Number Placeholder 4"/>
          <p:cNvSpPr txBox="1">
            <a:spLocks/>
          </p:cNvSpPr>
          <p:nvPr/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B1876F-1837-4C1E-9031-EE15B18D46B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7200" y="66675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Designed for Efficiency </a:t>
            </a:r>
            <a:r>
              <a:rPr lang="en-US" dirty="0"/>
              <a:t>&amp; Rapid Deployment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41950" y="1825163"/>
            <a:ext cx="3102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/>
              <a:t>8 acres (1 developed)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/>
              <a:t>4 modules per </a:t>
            </a:r>
            <a:r>
              <a:rPr lang="en-US" sz="1200" b="1" dirty="0" smtClean="0"/>
              <a:t>deployment area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/>
              <a:t>3 deployment areas populated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/>
              <a:t>Power for up to 13 deployment areas:</a:t>
            </a:r>
          </a:p>
          <a:p>
            <a:pPr marL="342900" indent="-171450">
              <a:buFont typeface="Arial" pitchFamily="34" charset="0"/>
              <a:buChar char="•"/>
            </a:pPr>
            <a:r>
              <a:rPr lang="en-US" sz="1200" dirty="0" smtClean="0"/>
              <a:t>55 modules, 290,400 Cores, 968PB storage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200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07606"/>
            <a:ext cx="1600200" cy="124593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H="1" flipV="1">
            <a:off x="8148145" y="1325630"/>
            <a:ext cx="152400" cy="72440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77000" y="3305684"/>
            <a:ext cx="251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/>
              <a:t>Dell hi-efficiency </a:t>
            </a:r>
            <a:r>
              <a:rPr lang="en-US" sz="1200" b="1" dirty="0" smtClean="0"/>
              <a:t>modules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1.03PUE</a:t>
            </a:r>
            <a:r>
              <a:rPr lang="en-US" sz="1200" dirty="0" smtClean="0"/>
              <a:t> </a:t>
            </a:r>
            <a:r>
              <a:rPr lang="en-US" sz="1200" dirty="0"/>
              <a:t>(1.9 industry average, 1.13 </a:t>
            </a:r>
            <a:r>
              <a:rPr lang="en-US" sz="1200" dirty="0" smtClean="0"/>
              <a:t>Google average)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200" dirty="0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76600" y="2050035"/>
            <a:ext cx="2514600" cy="2129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73920" y="3288457"/>
            <a:ext cx="1834559" cy="18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Straight Connector 30"/>
          <p:cNvCxnSpPr/>
          <p:nvPr/>
        </p:nvCxnSpPr>
        <p:spPr>
          <a:xfrm flipH="1">
            <a:off x="5486400" y="3536673"/>
            <a:ext cx="990600" cy="7114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49349"/>
            <a:ext cx="2362200" cy="176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ScreenHunter_50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3446371"/>
            <a:ext cx="2057400" cy="124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11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" y="-16058"/>
            <a:ext cx="9112512" cy="511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90801" y="1714500"/>
            <a:ext cx="2300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DELL Containers</a:t>
            </a:r>
          </a:p>
          <a:p>
            <a:r>
              <a:rPr lang="en-US" dirty="0" smtClean="0"/>
              <a:t>Arriving in Longmont</a:t>
            </a:r>
          </a:p>
          <a:p>
            <a:r>
              <a:rPr lang="en-US" dirty="0" smtClean="0"/>
              <a:t>April 17</a:t>
            </a:r>
            <a:r>
              <a:rPr lang="en-US" baseline="30000" dirty="0" smtClean="0"/>
              <a:t>th</a:t>
            </a:r>
            <a:r>
              <a:rPr lang="en-US" dirty="0" smtClean="0"/>
              <a:t>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1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Ortho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2A71-0152-4A62-978E-1FF878F3679D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52580" y="895350"/>
          <a:ext cx="3642626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Content Placeholder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99" y="3105150"/>
            <a:ext cx="2945519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3112648" y="3257550"/>
            <a:ext cx="22975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latin typeface="Segoe WP" pitchFamily="34" charset="0"/>
              </a:rPr>
              <a:t>UltraCamG</a:t>
            </a:r>
            <a:r>
              <a:rPr lang="en-US" sz="1100" b="1" dirty="0" smtClean="0">
                <a:latin typeface="Segoe WP" pitchFamily="34" charset="0"/>
              </a:rPr>
              <a:t> (Giant)</a:t>
            </a:r>
          </a:p>
          <a:p>
            <a:pPr marL="114300" indent="-112713">
              <a:buFont typeface="Arial" pitchFamily="34" charset="0"/>
              <a:buChar char="•"/>
            </a:pPr>
            <a:r>
              <a:rPr lang="en-US" sz="1100" b="1" dirty="0" smtClean="0">
                <a:latin typeface="Calibri" pitchFamily="34" charset="0"/>
                <a:cs typeface="Calibri" pitchFamily="34" charset="0"/>
              </a:rPr>
              <a:t>Largest </a:t>
            </a:r>
            <a:r>
              <a:rPr lang="en-US" sz="1100" b="1" dirty="0">
                <a:latin typeface="Calibri" pitchFamily="34" charset="0"/>
                <a:cs typeface="Calibri" pitchFamily="34" charset="0"/>
              </a:rPr>
              <a:t>format aerial mapping </a:t>
            </a:r>
            <a:r>
              <a:rPr lang="en-US" sz="1100" b="1" dirty="0" smtClean="0">
                <a:latin typeface="Calibri" pitchFamily="34" charset="0"/>
                <a:cs typeface="Calibri" pitchFamily="34" charset="0"/>
              </a:rPr>
              <a:t>camera</a:t>
            </a:r>
          </a:p>
          <a:p>
            <a:pPr marL="114300" indent="-112713">
              <a:buFont typeface="Arial" pitchFamily="34" charset="0"/>
              <a:buChar char="•"/>
            </a:pPr>
            <a:r>
              <a:rPr lang="en-US" sz="1100" b="1" dirty="0" smtClean="0">
                <a:latin typeface="Calibri" pitchFamily="34" charset="0"/>
                <a:cs typeface="Calibri" pitchFamily="34" charset="0"/>
              </a:rPr>
              <a:t>8 lenses, 14 CCDs, 28 HDDs</a:t>
            </a:r>
          </a:p>
          <a:p>
            <a:pPr marL="114300" indent="-112713">
              <a:buFont typeface="Arial" pitchFamily="34" charset="0"/>
              <a:buChar char="•"/>
            </a:pPr>
            <a:r>
              <a:rPr lang="en-US" sz="1100" b="1" dirty="0" smtClean="0">
                <a:latin typeface="Calibri" pitchFamily="34" charset="0"/>
                <a:cs typeface="Calibri" pitchFamily="34" charset="0"/>
              </a:rPr>
              <a:t>Pan, color, IR</a:t>
            </a:r>
          </a:p>
          <a:p>
            <a:pPr marL="114300" lvl="0" indent="-112713">
              <a:buFont typeface="Arial" pitchFamily="34" charset="0"/>
              <a:buChar char="•"/>
            </a:pPr>
            <a:r>
              <a:rPr lang="en-US" sz="1100" b="1" dirty="0">
                <a:latin typeface="Calibri" pitchFamily="34" charset="0"/>
                <a:cs typeface="Calibri" pitchFamily="34" charset="0"/>
              </a:rPr>
              <a:t>28K pixel swath, 252M pixels </a:t>
            </a:r>
            <a:r>
              <a:rPr lang="en-US" sz="1100" b="1" dirty="0" smtClean="0">
                <a:latin typeface="Calibri" pitchFamily="34" charset="0"/>
                <a:cs typeface="Calibri" pitchFamily="34" charset="0"/>
              </a:rPr>
              <a:t>total</a:t>
            </a:r>
          </a:p>
          <a:p>
            <a:pPr marL="114300" lvl="0" indent="-112713">
              <a:buFont typeface="Arial" pitchFamily="34" charset="0"/>
              <a:buChar char="•"/>
            </a:pPr>
            <a:r>
              <a:rPr lang="en-US" sz="1100" b="1" dirty="0" smtClean="0">
                <a:latin typeface="Calibri" pitchFamily="34" charset="0"/>
                <a:cs typeface="Calibri" pitchFamily="34" charset="0"/>
              </a:rPr>
              <a:t>417 MB / capture event</a:t>
            </a:r>
          </a:p>
          <a:p>
            <a:pPr marL="114300" lvl="0" indent="-112713">
              <a:buFont typeface="Arial" pitchFamily="34" charset="0"/>
              <a:buChar char="•"/>
            </a:pPr>
            <a:r>
              <a:rPr lang="en-US" sz="1100" b="1" dirty="0" smtClean="0">
                <a:latin typeface="Calibri" pitchFamily="34" charset="0"/>
                <a:cs typeface="Calibri" pitchFamily="34" charset="0"/>
              </a:rPr>
              <a:t>2.3 million collected to date</a:t>
            </a:r>
            <a:endParaRPr lang="en-US" sz="1100" b="1" dirty="0" smtClean="0">
              <a:latin typeface="Calibri" pitchFamily="34" charset="0"/>
              <a:cs typeface="Calibri" pitchFamily="34" charset="0"/>
            </a:endParaRPr>
          </a:p>
          <a:p>
            <a:pPr marL="114300" indent="-112713">
              <a:buFont typeface="Arial" pitchFamily="34" charset="0"/>
              <a:buChar char="•"/>
            </a:pPr>
            <a:r>
              <a:rPr lang="en-US" sz="1100" b="1" dirty="0" smtClean="0">
                <a:latin typeface="Calibri" pitchFamily="34" charset="0"/>
                <a:cs typeface="Calibri" pitchFamily="34" charset="0"/>
              </a:rPr>
              <a:t>Ortho, Elevation, Classification</a:t>
            </a:r>
          </a:p>
          <a:p>
            <a:pPr marL="114300" indent="-112713">
              <a:buFont typeface="Arial" pitchFamily="34" charset="0"/>
              <a:buChar char="•"/>
            </a:pPr>
            <a:r>
              <a:rPr lang="en-US" sz="1100" b="1" dirty="0" smtClean="0">
                <a:latin typeface="Calibri" pitchFamily="34" charset="0"/>
                <a:cs typeface="Calibri" pitchFamily="34" charset="0"/>
              </a:rPr>
              <a:t>Exclusive to Clear 30 project</a:t>
            </a:r>
            <a:endParaRPr lang="en-US" sz="11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" name="Picture 2" descr="C:\Users\woschick\AppData\Local\Microsoft\Windows\Temporary Internet Files\Content.Outlook\18WXDUJF\photo (2).JPG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7000"/>
                    </a14:imgEffect>
                    <a14:imgEffect>
                      <a14:brightnessContrast bright="-1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7503967" y="1034048"/>
            <a:ext cx="1825701" cy="12076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5" descr="Description: Description: Description: http://sharepoint/sites/bit/bit/Shared%20Documents/BITs%20Newsletter/2012_9_11/restricted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07" y="562133"/>
            <a:ext cx="3918015" cy="215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 descr="image00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713644"/>
            <a:ext cx="3610459" cy="231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54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4287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14600" y="3886200"/>
            <a:ext cx="1295400" cy="120015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62675" y="3100901"/>
            <a:ext cx="2377574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This man really trusts</a:t>
            </a:r>
          </a:p>
          <a:p>
            <a:r>
              <a:rPr lang="en-US" dirty="0" smtClean="0"/>
              <a:t>the crane operator!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10000" y="3343275"/>
            <a:ext cx="2352675" cy="828676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83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4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43852" y="342900"/>
            <a:ext cx="45199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DELL Compute/Storage</a:t>
            </a:r>
          </a:p>
          <a:p>
            <a:pPr algn="ctr"/>
            <a:r>
              <a:rPr lang="en-US" sz="3200" dirty="0" smtClean="0"/>
              <a:t>Container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096997" y="1804601"/>
            <a:ext cx="218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Transformer &amp; UPS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4514850"/>
            <a:ext cx="2152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Air Flow Vents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14400" y="3886200"/>
            <a:ext cx="304800" cy="62865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077202" y="2081599"/>
            <a:ext cx="152399" cy="261551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83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72150" y="4286250"/>
            <a:ext cx="3732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Inside a DELL Container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0" y="171450"/>
            <a:ext cx="2495551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Compute Rack</a:t>
            </a:r>
          </a:p>
          <a:p>
            <a:r>
              <a:rPr lang="en-US" dirty="0" smtClean="0"/>
              <a:t>2 “Side by Side” Servers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2209801" y="633115"/>
            <a:ext cx="1066799" cy="2812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67000" y="528124"/>
            <a:ext cx="609600" cy="44342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20439" y="749837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Disk Sled Rack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429001" y="888337"/>
            <a:ext cx="291439" cy="254663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27532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Disk Sled Rack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137779" y="528124"/>
            <a:ext cx="165293" cy="381995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75720" y="784462"/>
            <a:ext cx="2476127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On the truck</a:t>
            </a:r>
          </a:p>
          <a:p>
            <a:r>
              <a:rPr lang="en-US" dirty="0" smtClean="0"/>
              <a:t>At DELL’s Austin Plant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0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Compute Core Utilization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8" name="Picture 37" descr="264a93fb-0a48-460c-8336-37307808f7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79" y="971550"/>
            <a:ext cx="7813421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672621"/>
              </p:ext>
            </p:extLst>
          </p:nvPr>
        </p:nvGraphicFramePr>
        <p:xfrm>
          <a:off x="912842" y="4019550"/>
          <a:ext cx="7392958" cy="647700"/>
        </p:xfrm>
        <a:graphic>
          <a:graphicData uri="http://schemas.openxmlformats.org/drawingml/2006/table">
            <a:tbl>
              <a:tblPr/>
              <a:tblGrid>
                <a:gridCol w="44450"/>
                <a:gridCol w="139396"/>
                <a:gridCol w="88706"/>
                <a:gridCol w="44450"/>
                <a:gridCol w="1948374"/>
                <a:gridCol w="595601"/>
                <a:gridCol w="823703"/>
                <a:gridCol w="912410"/>
                <a:gridCol w="864888"/>
                <a:gridCol w="864888"/>
                <a:gridCol w="1066092"/>
              </a:tblGrid>
              <a:tr h="161925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Rule, Instance, Object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Scale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Sample 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Min Value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Max Value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Tahoma"/>
                        </a:rPr>
                        <a:t>Average Value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Standard Deviation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696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rtl="0" fontAlgn="t"/>
                      <a:r>
                        <a:rPr 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Tahoma"/>
                          <a:hlinkClick r:id="rId4"/>
                        </a:rPr>
                        <a:t>Processor % Processor Time Total 2008</a:t>
                      </a:r>
                      <a:endParaRPr lang="en-US" sz="800" b="0" i="0" u="none" strike="noStrike">
                        <a:solidFill>
                          <a:srgbClr val="0000FF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70407587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/>
                        </a:rPr>
                        <a:t>52.85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9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9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A9A9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6400800" y="3943350"/>
            <a:ext cx="838200" cy="762000"/>
          </a:xfrm>
          <a:prstGeom prst="round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>
            <a:spLocks noGrp="1"/>
          </p:cNvSpPr>
          <p:nvPr>
            <p:ph type="title"/>
          </p:nvPr>
        </p:nvSpPr>
        <p:spPr>
          <a:xfrm>
            <a:off x="595728" y="0"/>
            <a:ext cx="7824788" cy="639835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I</a:t>
            </a:r>
            <a:r>
              <a:rPr lang="en-US" sz="2000" dirty="0" err="1"/>
              <a:t>nfini</a:t>
            </a:r>
            <a:r>
              <a:rPr lang="en-US" sz="2000" b="1" dirty="0" err="1"/>
              <a:t>B</a:t>
            </a:r>
            <a:r>
              <a:rPr lang="en-US" sz="2000" dirty="0" err="1"/>
              <a:t>and</a:t>
            </a:r>
            <a:r>
              <a:rPr lang="en-US" sz="2000" dirty="0"/>
              <a:t> </a:t>
            </a:r>
            <a:r>
              <a:rPr lang="en-US" sz="2000" dirty="0" smtClean="0"/>
              <a:t>Network: Current C20 topology (1320 nodes)</a:t>
            </a:r>
            <a:endParaRPr lang="en-US" sz="2000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944800" y="702064"/>
            <a:ext cx="7277595" cy="4212634"/>
            <a:chOff x="914393" y="1191626"/>
            <a:chExt cx="8039602" cy="4904374"/>
          </a:xfrm>
        </p:grpSpPr>
        <p:pic>
          <p:nvPicPr>
            <p:cNvPr id="129" name="Picture 2" descr="http://www.mellanox.com/uploads/product%20families/cat_97/gfx_00652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BFF"/>
                </a:clrFrom>
                <a:clrTo>
                  <a:srgbClr val="FFFBFF">
                    <a:alpha val="0"/>
                  </a:srgbClr>
                </a:clrTo>
              </a:clrChange>
            </a:blip>
            <a:srcRect t="41026" b="42564"/>
            <a:stretch>
              <a:fillRect/>
            </a:stretch>
          </p:blipFill>
          <p:spPr bwMode="auto">
            <a:xfrm>
              <a:off x="6290115" y="2593707"/>
              <a:ext cx="1314449" cy="178989"/>
            </a:xfrm>
            <a:prstGeom prst="rect">
              <a:avLst/>
            </a:prstGeom>
            <a:noFill/>
          </p:spPr>
        </p:pic>
        <p:pic>
          <p:nvPicPr>
            <p:cNvPr id="130" name="Picture 2" descr="http://www.mellanox.com/uploads/product%20families/cat_97/gfx_00652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FFD"/>
                </a:clrFrom>
                <a:clrTo>
                  <a:srgbClr val="FEFFFD">
                    <a:alpha val="0"/>
                  </a:srgbClr>
                </a:clrTo>
              </a:clrChange>
            </a:blip>
            <a:srcRect t="41026" b="42564"/>
            <a:stretch>
              <a:fillRect/>
            </a:stretch>
          </p:blipFill>
          <p:spPr bwMode="auto">
            <a:xfrm>
              <a:off x="6279503" y="4371810"/>
              <a:ext cx="1314449" cy="178989"/>
            </a:xfrm>
            <a:prstGeom prst="rect">
              <a:avLst/>
            </a:prstGeom>
            <a:noFill/>
          </p:spPr>
        </p:pic>
        <p:pic>
          <p:nvPicPr>
            <p:cNvPr id="131" name="Picture 2" descr="http://www.mellanox.com/uploads/product%20families/cat_97/gfx_00652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CFF"/>
                </a:clrFrom>
                <a:clrTo>
                  <a:srgbClr val="FFFCFF">
                    <a:alpha val="0"/>
                  </a:srgbClr>
                </a:clrTo>
              </a:clrChange>
            </a:blip>
            <a:srcRect t="41026" b="42564"/>
            <a:stretch>
              <a:fillRect/>
            </a:stretch>
          </p:blipFill>
          <p:spPr bwMode="auto">
            <a:xfrm>
              <a:off x="6290110" y="2970692"/>
              <a:ext cx="1314449" cy="178989"/>
            </a:xfrm>
            <a:prstGeom prst="rect">
              <a:avLst/>
            </a:prstGeom>
            <a:noFill/>
          </p:spPr>
        </p:pic>
        <p:pic>
          <p:nvPicPr>
            <p:cNvPr id="132" name="Picture 2" descr="http://www.mellanox.com/uploads/product%20families/cat_97/gfx_00652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FFB"/>
                </a:clrFrom>
                <a:clrTo>
                  <a:srgbClr val="FEFFFB">
                    <a:alpha val="0"/>
                  </a:srgbClr>
                </a:clrTo>
              </a:clrChange>
            </a:blip>
            <a:srcRect t="41026" b="42564"/>
            <a:stretch>
              <a:fillRect/>
            </a:stretch>
          </p:blipFill>
          <p:spPr bwMode="auto">
            <a:xfrm>
              <a:off x="6290113" y="3318051"/>
              <a:ext cx="1314449" cy="178989"/>
            </a:xfrm>
            <a:prstGeom prst="rect">
              <a:avLst/>
            </a:prstGeom>
            <a:noFill/>
          </p:spPr>
        </p:pic>
        <p:pic>
          <p:nvPicPr>
            <p:cNvPr id="133" name="Picture 2" descr="http://www.mellanox.com/uploads/product%20families/cat_97/gfx_00652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BFF"/>
                </a:clrFrom>
                <a:clrTo>
                  <a:srgbClr val="FFFBFF">
                    <a:alpha val="0"/>
                  </a:srgbClr>
                </a:clrTo>
              </a:clrChange>
            </a:blip>
            <a:srcRect t="41026" b="42564"/>
            <a:stretch>
              <a:fillRect/>
            </a:stretch>
          </p:blipFill>
          <p:spPr bwMode="auto">
            <a:xfrm>
              <a:off x="6290110" y="2221146"/>
              <a:ext cx="1314449" cy="178989"/>
            </a:xfrm>
            <a:prstGeom prst="rect">
              <a:avLst/>
            </a:prstGeom>
            <a:noFill/>
          </p:spPr>
        </p:pic>
        <p:pic>
          <p:nvPicPr>
            <p:cNvPr id="134" name="Picture 2" descr="http://www.mellanox.com/uploads/product%20families/cat_97/gfx_00652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BFF"/>
                </a:clrFrom>
                <a:clrTo>
                  <a:srgbClr val="FFFBFF">
                    <a:alpha val="0"/>
                  </a:srgbClr>
                </a:clrTo>
              </a:clrChange>
            </a:blip>
            <a:srcRect t="41026" b="42564"/>
            <a:stretch>
              <a:fillRect/>
            </a:stretch>
          </p:blipFill>
          <p:spPr bwMode="auto">
            <a:xfrm>
              <a:off x="6279502" y="1841448"/>
              <a:ext cx="1314449" cy="178989"/>
            </a:xfrm>
            <a:prstGeom prst="rect">
              <a:avLst/>
            </a:prstGeom>
            <a:noFill/>
          </p:spPr>
        </p:pic>
        <p:pic>
          <p:nvPicPr>
            <p:cNvPr id="135" name="Picture 2" descr="http://www.mellanox.com/uploads/product%20families/cat_97/gfx_00652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FFD"/>
                </a:clrFrom>
                <a:clrTo>
                  <a:srgbClr val="FEFFFD">
                    <a:alpha val="0"/>
                  </a:srgbClr>
                </a:clrTo>
              </a:clrChange>
            </a:blip>
            <a:srcRect t="41026" b="42564"/>
            <a:stretch>
              <a:fillRect/>
            </a:stretch>
          </p:blipFill>
          <p:spPr bwMode="auto">
            <a:xfrm>
              <a:off x="6279504" y="3666138"/>
              <a:ext cx="1314449" cy="178989"/>
            </a:xfrm>
            <a:prstGeom prst="rect">
              <a:avLst/>
            </a:prstGeom>
            <a:noFill/>
          </p:spPr>
        </p:pic>
        <p:pic>
          <p:nvPicPr>
            <p:cNvPr id="136" name="Picture 2" descr="http://www.mellanox.com/uploads/product%20families/cat_97/gfx_00652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CFF"/>
                </a:clrFrom>
                <a:clrTo>
                  <a:srgbClr val="FFFCFF">
                    <a:alpha val="0"/>
                  </a:srgbClr>
                </a:clrTo>
              </a:clrChange>
            </a:blip>
            <a:srcRect t="41026" b="42564"/>
            <a:stretch>
              <a:fillRect/>
            </a:stretch>
          </p:blipFill>
          <p:spPr bwMode="auto">
            <a:xfrm>
              <a:off x="6290109" y="4012835"/>
              <a:ext cx="1314449" cy="178989"/>
            </a:xfrm>
            <a:prstGeom prst="rect">
              <a:avLst/>
            </a:prstGeom>
            <a:noFill/>
          </p:spPr>
        </p:pic>
        <p:pic>
          <p:nvPicPr>
            <p:cNvPr id="137" name="Picture 2" descr="http://www.mellanox.com/uploads/product%20families/cat_97/gfx_00652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FFB"/>
                </a:clrFrom>
                <a:clrTo>
                  <a:srgbClr val="FEFFFB">
                    <a:alpha val="0"/>
                  </a:srgbClr>
                </a:clrTo>
              </a:clrChange>
            </a:blip>
            <a:srcRect t="41026" b="42564"/>
            <a:stretch>
              <a:fillRect/>
            </a:stretch>
          </p:blipFill>
          <p:spPr bwMode="auto">
            <a:xfrm>
              <a:off x="6279502" y="4729971"/>
              <a:ext cx="1314449" cy="178989"/>
            </a:xfrm>
            <a:prstGeom prst="rect">
              <a:avLst/>
            </a:prstGeom>
            <a:noFill/>
          </p:spPr>
        </p:pic>
        <p:cxnSp>
          <p:nvCxnSpPr>
            <p:cNvPr id="138" name="Straight Connector 137"/>
            <p:cNvCxnSpPr>
              <a:endCxn id="156" idx="0"/>
            </p:cNvCxnSpPr>
            <p:nvPr/>
          </p:nvCxnSpPr>
          <p:spPr>
            <a:xfrm flipH="1">
              <a:off x="2562697" y="2642717"/>
              <a:ext cx="2" cy="27273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rot="10800000">
              <a:off x="1485905" y="2000853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rot="10800000">
              <a:off x="1485905" y="2286602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rot="10800000">
              <a:off x="1485905" y="2572353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914405" y="1886553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914405" y="2172302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914405" y="2458053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pic>
          <p:nvPicPr>
            <p:cNvPr id="145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405" y="2408491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6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405" y="1886551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7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404" y="2135012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8" name="Straight Arrow Connector 147"/>
            <p:cNvCxnSpPr/>
            <p:nvPr/>
          </p:nvCxnSpPr>
          <p:spPr>
            <a:xfrm rot="10800000">
              <a:off x="1485901" y="3029758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rot="10800000">
              <a:off x="1485901" y="3315507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1485901" y="3601258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914401" y="2915457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914401" y="3201207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14401" y="3486957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057398" y="2693823"/>
              <a:ext cx="470000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b="1" dirty="0"/>
                <a:t>Rack 5</a:t>
              </a:r>
            </a:p>
          </p:txBody>
        </p:sp>
        <p:pic>
          <p:nvPicPr>
            <p:cNvPr id="155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404" y="3437396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403" y="2915456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7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402" y="3163917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8" name="Straight Connector 157"/>
            <p:cNvCxnSpPr>
              <a:endCxn id="177" idx="0"/>
            </p:cNvCxnSpPr>
            <p:nvPr/>
          </p:nvCxnSpPr>
          <p:spPr>
            <a:xfrm flipH="1">
              <a:off x="2562689" y="4730279"/>
              <a:ext cx="2" cy="27273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10800000">
              <a:off x="1485897" y="4088414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rot="10800000">
              <a:off x="1485897" y="4374163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rot="10800000">
              <a:off x="1485897" y="4659914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914397" y="3974113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914397" y="4259863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914397" y="4545613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057394" y="3752481"/>
              <a:ext cx="522900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b="1" dirty="0"/>
                <a:t>Rack 10</a:t>
              </a:r>
            </a:p>
          </p:txBody>
        </p:sp>
        <p:pic>
          <p:nvPicPr>
            <p:cNvPr id="166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398" y="4496052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7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397" y="3974112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8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397" y="4222573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69" name="Straight Arrow Connector 168"/>
            <p:cNvCxnSpPr/>
            <p:nvPr/>
          </p:nvCxnSpPr>
          <p:spPr>
            <a:xfrm rot="10800000">
              <a:off x="1485894" y="5117318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rot="10800000">
              <a:off x="1485894" y="5403069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rot="10800000">
              <a:off x="1485894" y="5688818"/>
              <a:ext cx="571500" cy="119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914393" y="5003018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914393" y="5288769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914393" y="5574518"/>
              <a:ext cx="59503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b="1" dirty="0"/>
                <a:t>30-servers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057390" y="4781385"/>
              <a:ext cx="522900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b="1" dirty="0"/>
                <a:t>Rack 15</a:t>
              </a:r>
            </a:p>
          </p:txBody>
        </p:sp>
        <p:pic>
          <p:nvPicPr>
            <p:cNvPr id="176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396" y="5524957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7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395" y="5003017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8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395" y="5251477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9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39000" y="2122741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0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38994" y="3176581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1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38988" y="4227077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2" name="Picture 92" descr="C:\Documents and Settings\brian.NTMTI.MTL.COM\Desktop\IS5035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38989" y="5206193"/>
              <a:ext cx="1010591" cy="234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3" name="Straight Connector 182"/>
            <p:cNvCxnSpPr/>
            <p:nvPr/>
          </p:nvCxnSpPr>
          <p:spPr>
            <a:xfrm flipH="1">
              <a:off x="2562685" y="3704383"/>
              <a:ext cx="2" cy="27273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46" idx="3"/>
              <a:endCxn id="179" idx="1"/>
            </p:cNvCxnSpPr>
            <p:nvPr/>
          </p:nvCxnSpPr>
          <p:spPr>
            <a:xfrm>
              <a:off x="3067995" y="2003665"/>
              <a:ext cx="571002" cy="23619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179" idx="1"/>
            </p:cNvCxnSpPr>
            <p:nvPr/>
          </p:nvCxnSpPr>
          <p:spPr>
            <a:xfrm flipV="1">
              <a:off x="3067999" y="2239855"/>
              <a:ext cx="571001" cy="2478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45" idx="3"/>
              <a:endCxn id="179" idx="1"/>
            </p:cNvCxnSpPr>
            <p:nvPr/>
          </p:nvCxnSpPr>
          <p:spPr>
            <a:xfrm flipV="1">
              <a:off x="3067999" y="2239854"/>
              <a:ext cx="571001" cy="2857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56" idx="3"/>
            </p:cNvCxnSpPr>
            <p:nvPr/>
          </p:nvCxnSpPr>
          <p:spPr>
            <a:xfrm>
              <a:off x="3067992" y="3032570"/>
              <a:ext cx="571006" cy="30602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3067994" y="3293539"/>
              <a:ext cx="571005" cy="450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55" idx="3"/>
            </p:cNvCxnSpPr>
            <p:nvPr/>
          </p:nvCxnSpPr>
          <p:spPr>
            <a:xfrm flipV="1">
              <a:off x="3067994" y="3338589"/>
              <a:ext cx="571005" cy="21592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67" idx="3"/>
            </p:cNvCxnSpPr>
            <p:nvPr/>
          </p:nvCxnSpPr>
          <p:spPr>
            <a:xfrm>
              <a:off x="3067988" y="4091225"/>
              <a:ext cx="614580" cy="256688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68" idx="3"/>
            </p:cNvCxnSpPr>
            <p:nvPr/>
          </p:nvCxnSpPr>
          <p:spPr>
            <a:xfrm>
              <a:off x="3067989" y="4339687"/>
              <a:ext cx="614581" cy="8227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66" idx="3"/>
            </p:cNvCxnSpPr>
            <p:nvPr/>
          </p:nvCxnSpPr>
          <p:spPr>
            <a:xfrm flipV="1">
              <a:off x="3067990" y="4347914"/>
              <a:ext cx="614579" cy="26525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3067995" y="5117873"/>
              <a:ext cx="571002" cy="23619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3067999" y="5354063"/>
              <a:ext cx="571001" cy="2478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3067999" y="5354062"/>
              <a:ext cx="571001" cy="285751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79" idx="3"/>
              <a:endCxn id="134" idx="1"/>
            </p:cNvCxnSpPr>
            <p:nvPr/>
          </p:nvCxnSpPr>
          <p:spPr>
            <a:xfrm flipV="1">
              <a:off x="4649591" y="1930942"/>
              <a:ext cx="1629911" cy="308913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79" idx="3"/>
              <a:endCxn id="133" idx="1"/>
            </p:cNvCxnSpPr>
            <p:nvPr/>
          </p:nvCxnSpPr>
          <p:spPr>
            <a:xfrm>
              <a:off x="4649591" y="2239853"/>
              <a:ext cx="1640519" cy="70787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79" idx="3"/>
              <a:endCxn id="129" idx="1"/>
            </p:cNvCxnSpPr>
            <p:nvPr/>
          </p:nvCxnSpPr>
          <p:spPr>
            <a:xfrm>
              <a:off x="4649589" y="2239855"/>
              <a:ext cx="1640524" cy="443347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79" idx="3"/>
              <a:endCxn id="131" idx="1"/>
            </p:cNvCxnSpPr>
            <p:nvPr/>
          </p:nvCxnSpPr>
          <p:spPr>
            <a:xfrm>
              <a:off x="4649590" y="2239855"/>
              <a:ext cx="1640519" cy="820333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79" idx="3"/>
              <a:endCxn id="132" idx="1"/>
            </p:cNvCxnSpPr>
            <p:nvPr/>
          </p:nvCxnSpPr>
          <p:spPr>
            <a:xfrm>
              <a:off x="4649588" y="2239853"/>
              <a:ext cx="1640522" cy="1167691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79" idx="3"/>
              <a:endCxn id="135" idx="1"/>
            </p:cNvCxnSpPr>
            <p:nvPr/>
          </p:nvCxnSpPr>
          <p:spPr>
            <a:xfrm>
              <a:off x="4649591" y="2239853"/>
              <a:ext cx="1629913" cy="1515779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79" idx="3"/>
              <a:endCxn id="136" idx="1"/>
            </p:cNvCxnSpPr>
            <p:nvPr/>
          </p:nvCxnSpPr>
          <p:spPr>
            <a:xfrm>
              <a:off x="4649589" y="2239855"/>
              <a:ext cx="1640518" cy="1862475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79" idx="3"/>
              <a:endCxn id="130" idx="1"/>
            </p:cNvCxnSpPr>
            <p:nvPr/>
          </p:nvCxnSpPr>
          <p:spPr>
            <a:xfrm>
              <a:off x="4649589" y="2239853"/>
              <a:ext cx="1629912" cy="2221451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79" idx="3"/>
              <a:endCxn id="137" idx="1"/>
            </p:cNvCxnSpPr>
            <p:nvPr/>
          </p:nvCxnSpPr>
          <p:spPr>
            <a:xfrm>
              <a:off x="4649591" y="2239855"/>
              <a:ext cx="1629911" cy="2579611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endCxn id="134" idx="1"/>
            </p:cNvCxnSpPr>
            <p:nvPr/>
          </p:nvCxnSpPr>
          <p:spPr>
            <a:xfrm flipV="1">
              <a:off x="4628363" y="1930941"/>
              <a:ext cx="1651139" cy="1325371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endCxn id="133" idx="1"/>
            </p:cNvCxnSpPr>
            <p:nvPr/>
          </p:nvCxnSpPr>
          <p:spPr>
            <a:xfrm flipV="1">
              <a:off x="4638977" y="2310640"/>
              <a:ext cx="1651133" cy="975867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endCxn id="129" idx="1"/>
            </p:cNvCxnSpPr>
            <p:nvPr/>
          </p:nvCxnSpPr>
          <p:spPr>
            <a:xfrm flipV="1">
              <a:off x="4638975" y="2683202"/>
              <a:ext cx="1651138" cy="603305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endCxn id="131" idx="1"/>
            </p:cNvCxnSpPr>
            <p:nvPr/>
          </p:nvCxnSpPr>
          <p:spPr>
            <a:xfrm flipV="1">
              <a:off x="4638976" y="3060189"/>
              <a:ext cx="1651133" cy="226319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endCxn id="132" idx="1"/>
            </p:cNvCxnSpPr>
            <p:nvPr/>
          </p:nvCxnSpPr>
          <p:spPr>
            <a:xfrm>
              <a:off x="4638974" y="3286506"/>
              <a:ext cx="1651136" cy="121039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endCxn id="135" idx="1"/>
            </p:cNvCxnSpPr>
            <p:nvPr/>
          </p:nvCxnSpPr>
          <p:spPr>
            <a:xfrm>
              <a:off x="4638977" y="3286506"/>
              <a:ext cx="1640527" cy="469127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136" idx="1"/>
            </p:cNvCxnSpPr>
            <p:nvPr/>
          </p:nvCxnSpPr>
          <p:spPr>
            <a:xfrm>
              <a:off x="4638975" y="3286507"/>
              <a:ext cx="1651132" cy="815823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endCxn id="130" idx="1"/>
            </p:cNvCxnSpPr>
            <p:nvPr/>
          </p:nvCxnSpPr>
          <p:spPr>
            <a:xfrm>
              <a:off x="4638975" y="3286506"/>
              <a:ext cx="1640526" cy="1174799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endCxn id="137" idx="1"/>
            </p:cNvCxnSpPr>
            <p:nvPr/>
          </p:nvCxnSpPr>
          <p:spPr>
            <a:xfrm>
              <a:off x="4638977" y="3286507"/>
              <a:ext cx="1640525" cy="1532959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endCxn id="134" idx="1"/>
            </p:cNvCxnSpPr>
            <p:nvPr/>
          </p:nvCxnSpPr>
          <p:spPr>
            <a:xfrm flipV="1">
              <a:off x="4628363" y="1930941"/>
              <a:ext cx="1651139" cy="2391128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133" idx="1"/>
            </p:cNvCxnSpPr>
            <p:nvPr/>
          </p:nvCxnSpPr>
          <p:spPr>
            <a:xfrm flipV="1">
              <a:off x="4638977" y="2310640"/>
              <a:ext cx="1651133" cy="2041624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129" idx="1"/>
            </p:cNvCxnSpPr>
            <p:nvPr/>
          </p:nvCxnSpPr>
          <p:spPr>
            <a:xfrm flipV="1">
              <a:off x="4638975" y="2683202"/>
              <a:ext cx="1651138" cy="1669063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131" idx="1"/>
            </p:cNvCxnSpPr>
            <p:nvPr/>
          </p:nvCxnSpPr>
          <p:spPr>
            <a:xfrm flipV="1">
              <a:off x="4638976" y="3060188"/>
              <a:ext cx="1651133" cy="1292077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endCxn id="132" idx="1"/>
            </p:cNvCxnSpPr>
            <p:nvPr/>
          </p:nvCxnSpPr>
          <p:spPr>
            <a:xfrm flipV="1">
              <a:off x="4638974" y="3407544"/>
              <a:ext cx="1651136" cy="944720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endCxn id="135" idx="1"/>
            </p:cNvCxnSpPr>
            <p:nvPr/>
          </p:nvCxnSpPr>
          <p:spPr>
            <a:xfrm flipV="1">
              <a:off x="4638977" y="3755633"/>
              <a:ext cx="1640527" cy="596633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endCxn id="130" idx="1"/>
            </p:cNvCxnSpPr>
            <p:nvPr/>
          </p:nvCxnSpPr>
          <p:spPr>
            <a:xfrm>
              <a:off x="4638975" y="4352264"/>
              <a:ext cx="1640526" cy="109040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181" idx="3"/>
              <a:endCxn id="130" idx="1"/>
            </p:cNvCxnSpPr>
            <p:nvPr/>
          </p:nvCxnSpPr>
          <p:spPr>
            <a:xfrm>
              <a:off x="4649577" y="4344193"/>
              <a:ext cx="1629924" cy="117113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endCxn id="137" idx="1"/>
            </p:cNvCxnSpPr>
            <p:nvPr/>
          </p:nvCxnSpPr>
          <p:spPr>
            <a:xfrm>
              <a:off x="4638977" y="4352265"/>
              <a:ext cx="1640525" cy="467201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endCxn id="134" idx="1"/>
            </p:cNvCxnSpPr>
            <p:nvPr/>
          </p:nvCxnSpPr>
          <p:spPr>
            <a:xfrm flipV="1">
              <a:off x="4628363" y="1930940"/>
              <a:ext cx="1651139" cy="3407455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133" idx="1"/>
            </p:cNvCxnSpPr>
            <p:nvPr/>
          </p:nvCxnSpPr>
          <p:spPr>
            <a:xfrm flipV="1">
              <a:off x="4638977" y="2310641"/>
              <a:ext cx="1651133" cy="3057951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endCxn id="129" idx="1"/>
            </p:cNvCxnSpPr>
            <p:nvPr/>
          </p:nvCxnSpPr>
          <p:spPr>
            <a:xfrm flipV="1">
              <a:off x="4638975" y="2683202"/>
              <a:ext cx="1651138" cy="2685389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endCxn id="131" idx="1"/>
            </p:cNvCxnSpPr>
            <p:nvPr/>
          </p:nvCxnSpPr>
          <p:spPr>
            <a:xfrm flipV="1">
              <a:off x="4638976" y="3060188"/>
              <a:ext cx="1651133" cy="2308403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endCxn id="135" idx="1"/>
            </p:cNvCxnSpPr>
            <p:nvPr/>
          </p:nvCxnSpPr>
          <p:spPr>
            <a:xfrm flipV="1">
              <a:off x="4638977" y="3755632"/>
              <a:ext cx="1640527" cy="1612959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endCxn id="136" idx="1"/>
            </p:cNvCxnSpPr>
            <p:nvPr/>
          </p:nvCxnSpPr>
          <p:spPr>
            <a:xfrm flipV="1">
              <a:off x="4638975" y="4102330"/>
              <a:ext cx="1651132" cy="1266263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endCxn id="136" idx="1"/>
            </p:cNvCxnSpPr>
            <p:nvPr/>
          </p:nvCxnSpPr>
          <p:spPr>
            <a:xfrm flipV="1">
              <a:off x="4638975" y="4102330"/>
              <a:ext cx="1651132" cy="1266263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endCxn id="130" idx="1"/>
            </p:cNvCxnSpPr>
            <p:nvPr/>
          </p:nvCxnSpPr>
          <p:spPr>
            <a:xfrm flipV="1">
              <a:off x="4638975" y="4461305"/>
              <a:ext cx="1640526" cy="907287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endCxn id="137" idx="1"/>
            </p:cNvCxnSpPr>
            <p:nvPr/>
          </p:nvCxnSpPr>
          <p:spPr>
            <a:xfrm flipV="1">
              <a:off x="4638977" y="4819466"/>
              <a:ext cx="1640525" cy="549125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2" name="TextBox 231"/>
            <p:cNvSpPr txBox="1"/>
            <p:nvPr/>
          </p:nvSpPr>
          <p:spPr>
            <a:xfrm>
              <a:off x="3682569" y="4040267"/>
              <a:ext cx="521297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b="1" dirty="0"/>
                <a:t>L2 - #10</a:t>
              </a:r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4315106" y="2356969"/>
              <a:ext cx="0" cy="84423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3682568" y="3023923"/>
              <a:ext cx="468398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b="1" dirty="0"/>
                <a:t>L2 - #5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3682568" y="1978617"/>
              <a:ext cx="468398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b="1" dirty="0"/>
                <a:t>L2 - #1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682569" y="5022027"/>
              <a:ext cx="521297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25" b="1" dirty="0"/>
                <a:t>L2 - #15</a:t>
              </a:r>
            </a:p>
          </p:txBody>
        </p:sp>
        <p:cxnSp>
          <p:nvCxnSpPr>
            <p:cNvPr id="237" name="Straight Connector 236"/>
            <p:cNvCxnSpPr/>
            <p:nvPr/>
          </p:nvCxnSpPr>
          <p:spPr>
            <a:xfrm>
              <a:off x="4315106" y="3373619"/>
              <a:ext cx="0" cy="89264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4315106" y="4444530"/>
              <a:ext cx="0" cy="844239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/>
            <p:cNvSpPr txBox="1"/>
            <p:nvPr/>
          </p:nvSpPr>
          <p:spPr>
            <a:xfrm>
              <a:off x="7058857" y="5555373"/>
              <a:ext cx="1809202" cy="286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= </a:t>
              </a:r>
              <a:r>
                <a:rPr lang="en-US" sz="1000" dirty="0"/>
                <a:t>6</a:t>
              </a:r>
              <a:r>
                <a:rPr lang="en-US" sz="1000" dirty="0" smtClean="0"/>
                <a:t> QDR L2 to L3 links</a:t>
              </a:r>
              <a:endParaRPr lang="en-US" sz="1000" dirty="0"/>
            </a:p>
          </p:txBody>
        </p:sp>
        <p:cxnSp>
          <p:nvCxnSpPr>
            <p:cNvPr id="240" name="Straight Connector 239"/>
            <p:cNvCxnSpPr/>
            <p:nvPr/>
          </p:nvCxnSpPr>
          <p:spPr>
            <a:xfrm>
              <a:off x="5952505" y="5456252"/>
              <a:ext cx="1106350" cy="0"/>
            </a:xfrm>
            <a:prstGeom prst="line">
              <a:avLst/>
            </a:prstGeom>
            <a:ln w="254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5952505" y="5678483"/>
              <a:ext cx="1106350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2" name="TextBox 241"/>
            <p:cNvSpPr txBox="1"/>
            <p:nvPr/>
          </p:nvSpPr>
          <p:spPr>
            <a:xfrm>
              <a:off x="7058854" y="5319891"/>
              <a:ext cx="1809204" cy="286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= 2 QDR L1 to L2 links</a:t>
              </a:r>
              <a:endParaRPr lang="en-US" sz="1000" dirty="0"/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2362200" y="1271403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L1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6688645" y="1271403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L3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3914908" y="1271403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L2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7887037" y="1818091"/>
              <a:ext cx="1066958" cy="980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Counts: </a:t>
              </a:r>
            </a:p>
            <a:p>
              <a:pPr algn="ctr"/>
              <a:r>
                <a:rPr lang="en-US" sz="1400" dirty="0" smtClean="0"/>
                <a:t>L1: 46</a:t>
              </a:r>
            </a:p>
            <a:p>
              <a:pPr algn="ctr"/>
              <a:r>
                <a:rPr lang="en-US" sz="1400" dirty="0" smtClean="0"/>
                <a:t>L2: 15</a:t>
              </a:r>
            </a:p>
            <a:p>
              <a:pPr algn="ctr"/>
              <a:r>
                <a:rPr lang="en-US" sz="1400" dirty="0" smtClean="0"/>
                <a:t>L3: 9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981200" y="1191626"/>
              <a:ext cx="1143000" cy="4904374"/>
            </a:xfrm>
            <a:prstGeom prst="rect">
              <a:avLst/>
            </a:prstGeom>
            <a:solidFill>
              <a:schemeClr val="accent1"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 smtClean="0">
                  <a:solidFill>
                    <a:srgbClr val="FF0000"/>
                  </a:solidFill>
                </a:rPr>
                <a:t>L1</a:t>
              </a:r>
              <a:endParaRPr lang="en-US" sz="7200" dirty="0">
                <a:solidFill>
                  <a:srgbClr val="FF0000"/>
                </a:solidFill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3466824" y="1331422"/>
              <a:ext cx="1333775" cy="4308391"/>
            </a:xfrm>
            <a:prstGeom prst="rect">
              <a:avLst/>
            </a:prstGeom>
            <a:solidFill>
              <a:schemeClr val="accent3">
                <a:lumMod val="75000"/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 smtClean="0">
                  <a:solidFill>
                    <a:srgbClr val="FF0000"/>
                  </a:solidFill>
                </a:rPr>
                <a:t>L2</a:t>
              </a:r>
              <a:endParaRPr lang="en-US" sz="6000" dirty="0">
                <a:solidFill>
                  <a:srgbClr val="FF0000"/>
                </a:solidFill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172200" y="1331422"/>
              <a:ext cx="1524000" cy="37626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 smtClean="0">
                  <a:solidFill>
                    <a:srgbClr val="FF0000"/>
                  </a:solidFill>
                </a:rPr>
                <a:t>L3</a:t>
              </a:r>
              <a:endParaRPr lang="en-US" sz="6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0" name="TextBox 249"/>
          <p:cNvSpPr txBox="1"/>
          <p:nvPr/>
        </p:nvSpPr>
        <p:spPr>
          <a:xfrm>
            <a:off x="2894284" y="4696545"/>
            <a:ext cx="1712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IS5030 </a:t>
            </a:r>
            <a:r>
              <a:rPr lang="en-US" sz="1100" dirty="0" err="1" smtClean="0"/>
              <a:t>Mellanox</a:t>
            </a:r>
            <a:r>
              <a:rPr lang="en-US" sz="1100" dirty="0" smtClean="0"/>
              <a:t> ($5.6k)</a:t>
            </a:r>
            <a:endParaRPr lang="en-US" sz="1100" dirty="0"/>
          </a:p>
        </p:txBody>
      </p:sp>
      <p:sp>
        <p:nvSpPr>
          <p:cNvPr id="251" name="TextBox 250"/>
          <p:cNvSpPr txBox="1"/>
          <p:nvPr/>
        </p:nvSpPr>
        <p:spPr>
          <a:xfrm>
            <a:off x="7174261" y="3802285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Grid Director</a:t>
            </a:r>
            <a:br>
              <a:rPr lang="en-US" sz="1200" dirty="0" smtClean="0"/>
            </a:br>
            <a:r>
              <a:rPr lang="en-US" sz="1200" dirty="0" smtClean="0"/>
              <a:t>4036E $19.9k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8329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by the Numbers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Statistics on BITs Processing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2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Statistics E-mail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" y="666750"/>
            <a:ext cx="7659688" cy="41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69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Stats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71550"/>
            <a:ext cx="103346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94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by the Numbers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800" y="8064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Capacity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6800" y="17970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2,304</a:t>
            </a:r>
          </a:p>
          <a:p>
            <a:pPr algn="ctr"/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66800" y="278130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23,538</a:t>
            </a:r>
          </a:p>
          <a:p>
            <a:pPr algn="ctr"/>
            <a:r>
              <a:rPr lang="en-US" dirty="0"/>
              <a:t>Cores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6800" y="377190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53,800</a:t>
            </a:r>
          </a:p>
          <a:p>
            <a:pPr algn="ctr"/>
            <a:r>
              <a:rPr lang="en-US" dirty="0"/>
              <a:t>Disks</a:t>
            </a:r>
            <a:br>
              <a:rPr lang="en-US" dirty="0"/>
            </a:br>
            <a:r>
              <a:rPr lang="en-US" dirty="0"/>
              <a:t>(72 PB)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0" y="8064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Created</a:t>
            </a:r>
            <a:br>
              <a:rPr lang="en-US" dirty="0" smtClean="0"/>
            </a:br>
            <a:r>
              <a:rPr lang="en-US" dirty="0" smtClean="0"/>
              <a:t>Last Year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0" y="27876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86.7 TB</a:t>
            </a:r>
          </a:p>
          <a:p>
            <a:pPr algn="ctr"/>
            <a:r>
              <a:rPr lang="en-US" dirty="0" smtClean="0"/>
              <a:t>Average</a:t>
            </a:r>
          </a:p>
          <a:p>
            <a:pPr algn="ctr"/>
            <a:r>
              <a:rPr lang="en-US" dirty="0" smtClean="0"/>
              <a:t>Per Day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86000" y="17970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31 PB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86000" y="377190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1.5 billion</a:t>
            </a:r>
            <a:br>
              <a:rPr lang="en-US" dirty="0" smtClean="0"/>
            </a:br>
            <a:r>
              <a:rPr lang="en-US" dirty="0" smtClean="0"/>
              <a:t>Files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5200" y="8064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Record</a:t>
            </a:r>
          </a:p>
          <a:p>
            <a:pPr algn="ctr"/>
            <a:r>
              <a:rPr lang="en-US" dirty="0" smtClean="0"/>
              <a:t>Week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05200" y="27876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 PB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05200" y="17970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56 million</a:t>
            </a:r>
          </a:p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05200" y="377190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8.7 million</a:t>
            </a:r>
            <a:br>
              <a:rPr lang="en-US" dirty="0" smtClean="0"/>
            </a:br>
            <a:r>
              <a:rPr lang="en-US" dirty="0" smtClean="0"/>
              <a:t>Files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24400" y="8064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Record</a:t>
            </a:r>
          </a:p>
          <a:p>
            <a:pPr algn="ctr"/>
            <a:r>
              <a:rPr lang="en-US" dirty="0" smtClean="0"/>
              <a:t>Day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24400" y="27876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363k Files</a:t>
            </a:r>
          </a:p>
          <a:p>
            <a:pPr algn="ctr"/>
            <a:r>
              <a:rPr lang="en-US" dirty="0" smtClean="0"/>
              <a:t>Per Hour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24400" y="179070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8.7 million</a:t>
            </a:r>
          </a:p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724400" y="377190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 TB</a:t>
            </a:r>
          </a:p>
          <a:p>
            <a:pPr algn="ctr"/>
            <a:r>
              <a:rPr lang="en-US" dirty="0" smtClean="0"/>
              <a:t>Per Hour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43600" y="8064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</a:p>
          <a:p>
            <a:pPr algn="ctr"/>
            <a:r>
              <a:rPr lang="en-US" dirty="0" smtClean="0"/>
              <a:t>Counts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43600" y="278765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172k</a:t>
            </a:r>
          </a:p>
          <a:p>
            <a:pPr algn="ctr"/>
            <a:r>
              <a:rPr lang="en-US" dirty="0" smtClean="0"/>
              <a:t>Per Day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943600" y="179070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63 million</a:t>
            </a:r>
          </a:p>
          <a:p>
            <a:pPr algn="ctr"/>
            <a:r>
              <a:rPr lang="en-US" dirty="0" smtClean="0"/>
              <a:t>Last Year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43600" y="3771900"/>
            <a:ext cx="1219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.5 GB</a:t>
            </a:r>
          </a:p>
          <a:p>
            <a:pPr algn="ctr"/>
            <a:r>
              <a:rPr lang="en-US" dirty="0" smtClean="0"/>
              <a:t>Created</a:t>
            </a:r>
          </a:p>
          <a:p>
            <a:pPr algn="ctr"/>
            <a:r>
              <a:rPr lang="en-US" dirty="0" smtClean="0"/>
              <a:t>Per Task</a:t>
            </a:r>
          </a:p>
        </p:txBody>
      </p:sp>
    </p:spTree>
    <p:extLst>
      <p:ext uri="{BB962C8B-B14F-4D97-AF65-F5344CB8AC3E}">
        <p14:creationId xmlns:p14="http://schemas.microsoft.com/office/powerpoint/2010/main" val="203065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pic>
        <p:nvPicPr>
          <p:cNvPr id="2050" name="Picture 8" descr="Description: Description: Description: http://sharepoint/sites/bit/bit/Shared%20Documents/BITs%20Newsletter/2012_9_11/celebra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42950"/>
            <a:ext cx="66579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4572000"/>
            <a:ext cx="5929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“Golden Spike</a:t>
            </a:r>
            <a:r>
              <a:rPr lang="en-US" sz="1200" dirty="0" smtClean="0"/>
              <a:t>” Image completing US acquisition on </a:t>
            </a:r>
            <a:r>
              <a:rPr lang="en-US" sz="1200" dirty="0"/>
              <a:t>Aug 29 2012 - Boulder Colorado</a:t>
            </a:r>
          </a:p>
        </p:txBody>
      </p:sp>
    </p:spTree>
    <p:extLst>
      <p:ext uri="{BB962C8B-B14F-4D97-AF65-F5344CB8AC3E}">
        <p14:creationId xmlns:p14="http://schemas.microsoft.com/office/powerpoint/2010/main" val="128346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UltraCam Tech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895350"/>
            <a:ext cx="8191500" cy="382905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UltraCam</a:t>
            </a:r>
            <a:r>
              <a:rPr lang="en-US" sz="1400" dirty="0" smtClean="0"/>
              <a:t> </a:t>
            </a:r>
            <a:r>
              <a:rPr lang="en-US" sz="1400" dirty="0" err="1" smtClean="0"/>
              <a:t>Xp</a:t>
            </a:r>
            <a:r>
              <a:rPr lang="en-US" sz="1400" dirty="0" smtClean="0"/>
              <a:t> (Large Format)</a:t>
            </a:r>
          </a:p>
          <a:p>
            <a:r>
              <a:rPr lang="en-US" sz="1400" dirty="0" smtClean="0"/>
              <a:t>Simultaneously </a:t>
            </a:r>
            <a:r>
              <a:rPr lang="en-US" sz="1400" dirty="0"/>
              <a:t>collects Pan, </a:t>
            </a:r>
            <a:r>
              <a:rPr lang="en-US" sz="1400" dirty="0" smtClean="0"/>
              <a:t>R,G,B, near infrared (NIR)</a:t>
            </a:r>
          </a:p>
          <a:p>
            <a:r>
              <a:rPr lang="en-US" sz="1400" dirty="0" smtClean="0"/>
              <a:t>Panchromatic </a:t>
            </a:r>
            <a:r>
              <a:rPr lang="en-US" sz="1400" dirty="0"/>
              <a:t>image size 17,310 x 11,310 </a:t>
            </a:r>
            <a:r>
              <a:rPr lang="en-US" sz="1400" dirty="0" smtClean="0"/>
              <a:t>pixels </a:t>
            </a:r>
          </a:p>
          <a:p>
            <a:r>
              <a:rPr lang="en-US" sz="1400" dirty="0"/>
              <a:t>C</a:t>
            </a:r>
            <a:r>
              <a:rPr lang="en-US" sz="1400" dirty="0" smtClean="0"/>
              <a:t>olor </a:t>
            </a:r>
            <a:r>
              <a:rPr lang="en-US" sz="1400" dirty="0"/>
              <a:t>and NIR image size 5,770 x 3,770 pixels</a:t>
            </a:r>
          </a:p>
          <a:p>
            <a:r>
              <a:rPr lang="en-US" sz="1400" dirty="0"/>
              <a:t>14 </a:t>
            </a:r>
            <a:r>
              <a:rPr lang="en-US" sz="1400" dirty="0" smtClean="0"/>
              <a:t>6μm CCD’s and 8 precision lenses</a:t>
            </a:r>
          </a:p>
          <a:p>
            <a:r>
              <a:rPr lang="en-US" sz="1400" dirty="0" smtClean="0"/>
              <a:t>14 embedded computers managing 3 </a:t>
            </a:r>
            <a:r>
              <a:rPr lang="en-US" sz="1400" dirty="0" err="1" smtClean="0"/>
              <a:t>Gbits</a:t>
            </a:r>
            <a:r>
              <a:rPr lang="en-US" sz="1400" dirty="0" smtClean="0"/>
              <a:t> of throughput to 14 redundant drives</a:t>
            </a:r>
          </a:p>
          <a:p>
            <a:r>
              <a:rPr lang="en-US" sz="1400" dirty="0" smtClean="0"/>
              <a:t>Approximately </a:t>
            </a:r>
            <a:r>
              <a:rPr lang="en-US" sz="1400" dirty="0"/>
              <a:t>6,600 uncompressed images per </a:t>
            </a:r>
            <a:r>
              <a:rPr lang="en-US" sz="1400" dirty="0" smtClean="0"/>
              <a:t>data storage unit </a:t>
            </a:r>
            <a:r>
              <a:rPr lang="en-US" sz="1400" dirty="0"/>
              <a:t>(~4.2 </a:t>
            </a:r>
            <a:r>
              <a:rPr lang="en-US" sz="1400" dirty="0" smtClean="0"/>
              <a:t>TB)</a:t>
            </a:r>
            <a:endParaRPr lang="en-US" sz="1400" dirty="0"/>
          </a:p>
          <a:p>
            <a:r>
              <a:rPr lang="en-US" sz="1400" dirty="0" smtClean="0"/>
              <a:t>11 </a:t>
            </a:r>
            <a:r>
              <a:rPr lang="en-US" sz="1400" dirty="0"/>
              <a:t>hours of collection time per single </a:t>
            </a:r>
            <a:r>
              <a:rPr lang="en-US" sz="1400" dirty="0" smtClean="0"/>
              <a:t>data </a:t>
            </a:r>
            <a:r>
              <a:rPr lang="en-US" sz="1400" dirty="0"/>
              <a:t>unit at </a:t>
            </a:r>
            <a:r>
              <a:rPr lang="en-US" sz="1400" dirty="0" smtClean="0"/>
              <a:t>typical speeds and flight lines</a:t>
            </a:r>
            <a:endParaRPr lang="en-US" sz="1400" dirty="0"/>
          </a:p>
          <a:p>
            <a:r>
              <a:rPr lang="en-US" sz="1400" dirty="0"/>
              <a:t>Image geometric accuracy is approximately +/- </a:t>
            </a:r>
            <a:r>
              <a:rPr lang="en-US" sz="1400" dirty="0" smtClean="0"/>
              <a:t>0.002mm</a:t>
            </a:r>
          </a:p>
          <a:p>
            <a:r>
              <a:rPr lang="en-US" sz="1400" dirty="0" smtClean="0"/>
              <a:t>Mobile Server, high capacity storage on the ground</a:t>
            </a:r>
          </a:p>
          <a:p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8002" y="3409950"/>
            <a:ext cx="1804573" cy="1277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285750"/>
            <a:ext cx="1047750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523875"/>
            <a:ext cx="27051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30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11-MAR-2011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95600" y="203835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 for visiting </a:t>
            </a:r>
            <a:r>
              <a:rPr lang="en-US" sz="3600" b="1" i="1" dirty="0" smtClean="0"/>
              <a:t>BITs</a:t>
            </a:r>
            <a:r>
              <a:rPr lang="en-US" dirty="0" smtClean="0"/>
              <a:t>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5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3200400" cy="1600200"/>
          </a:xfrm>
        </p:spPr>
        <p:txBody>
          <a:bodyPr anchor="t"/>
          <a:lstStyle/>
          <a:p>
            <a:r>
              <a:rPr lang="en-US" dirty="0" smtClean="0"/>
              <a:t>UCG Custom Aerial Camera for Global Ortho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3386" y="285750"/>
            <a:ext cx="3120813" cy="4578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 rot="16200000">
            <a:off x="5385036" y="2250547"/>
            <a:ext cx="202727" cy="374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6825895" y="2241905"/>
            <a:ext cx="67678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/>
              <a:t>~9 </a:t>
            </a:r>
            <a:r>
              <a:rPr lang="en-US" sz="1400" dirty="0" smtClean="0"/>
              <a:t>km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179333" y="2800350"/>
            <a:ext cx="2250" cy="211455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171810" y="285750"/>
            <a:ext cx="9773" cy="177165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3400" y="179006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Segoe WP" pitchFamily="34" charset="0"/>
              </a:rPr>
              <a:t>Largest footprint of all camera systems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67400" y="5048516"/>
            <a:ext cx="1066800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39879" y="4914900"/>
            <a:ext cx="893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~6 </a:t>
            </a:r>
            <a:r>
              <a:rPr lang="en-US" sz="1400" dirty="0" smtClean="0"/>
              <a:t>km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0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UCG image @ full resolution (Vatican City)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651"/>
          <a:stretch/>
        </p:blipFill>
        <p:spPr>
          <a:xfrm>
            <a:off x="0" y="720725"/>
            <a:ext cx="3687846" cy="4245432"/>
          </a:xfrm>
        </p:spPr>
      </p:pic>
      <p:sp>
        <p:nvSpPr>
          <p:cNvPr id="5" name="TextBox 4"/>
          <p:cNvSpPr txBox="1"/>
          <p:nvPr/>
        </p:nvSpPr>
        <p:spPr>
          <a:xfrm>
            <a:off x="14514" y="3771900"/>
            <a:ext cx="1828800" cy="5232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Grayscale</a:t>
            </a:r>
            <a:endParaRPr lang="en-US" sz="2800" dirty="0"/>
          </a:p>
        </p:txBody>
      </p:sp>
      <p:pic>
        <p:nvPicPr>
          <p:cNvPr id="2051" name="Picture 3" descr="C:\Users\wwalcher\Documents\00_work\00 My Projects\Global Ortho Project\Rome samples\Vatikan-ni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5888" y="759726"/>
            <a:ext cx="2829185" cy="3305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TextBox 8"/>
          <p:cNvSpPr txBox="1"/>
          <p:nvPr/>
        </p:nvSpPr>
        <p:spPr>
          <a:xfrm>
            <a:off x="14514" y="3789861"/>
            <a:ext cx="1828800" cy="5232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Infrared</a:t>
            </a:r>
          </a:p>
        </p:txBody>
      </p:sp>
      <p:pic>
        <p:nvPicPr>
          <p:cNvPr id="2052" name="Picture 4"/>
          <p:cNvPicPr preferRelativeResize="0"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514" y="685800"/>
            <a:ext cx="9129486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3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Ortho Processing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762000" y="1320743"/>
            <a:ext cx="2763046" cy="688500"/>
          </a:xfrm>
          <a:custGeom>
            <a:avLst/>
            <a:gdLst>
              <a:gd name="connsiteX0" fmla="*/ 0 w 2478285"/>
              <a:gd name="connsiteY0" fmla="*/ 0 h 918000"/>
              <a:gd name="connsiteX1" fmla="*/ 2019285 w 2478285"/>
              <a:gd name="connsiteY1" fmla="*/ 0 h 918000"/>
              <a:gd name="connsiteX2" fmla="*/ 2478285 w 2478285"/>
              <a:gd name="connsiteY2" fmla="*/ 459000 h 918000"/>
              <a:gd name="connsiteX3" fmla="*/ 2019285 w 2478285"/>
              <a:gd name="connsiteY3" fmla="*/ 918000 h 918000"/>
              <a:gd name="connsiteX4" fmla="*/ 0 w 2478285"/>
              <a:gd name="connsiteY4" fmla="*/ 918000 h 918000"/>
              <a:gd name="connsiteX5" fmla="*/ 459000 w 2478285"/>
              <a:gd name="connsiteY5" fmla="*/ 459000 h 918000"/>
              <a:gd name="connsiteX6" fmla="*/ 0 w 2478285"/>
              <a:gd name="connsiteY6" fmla="*/ 0 h 9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285" h="918000">
                <a:moveTo>
                  <a:pt x="0" y="0"/>
                </a:moveTo>
                <a:lnTo>
                  <a:pt x="2019285" y="0"/>
                </a:lnTo>
                <a:lnTo>
                  <a:pt x="2478285" y="459000"/>
                </a:lnTo>
                <a:lnTo>
                  <a:pt x="2019285" y="918000"/>
                </a:lnTo>
                <a:lnTo>
                  <a:pt x="0" y="918000"/>
                </a:lnTo>
                <a:lnTo>
                  <a:pt x="459000" y="459000"/>
                </a:lnTo>
                <a:lnTo>
                  <a:pt x="0" y="0"/>
                </a:lnTo>
                <a:close/>
              </a:path>
            </a:pathLst>
          </a:custGeom>
          <a:solidFill>
            <a:srgbClr val="EFAB16">
              <a:hueOff val="0"/>
              <a:satOff val="0"/>
              <a:lumOff val="0"/>
              <a:alphaOff val="0"/>
            </a:srgbClr>
          </a:solidFill>
          <a:ln w="3492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527009" tIns="22670" rIns="481670" bIns="22670" numCol="1" spcCol="1270" anchor="ctr" anchorCtr="0">
            <a:noAutofit/>
          </a:bodyPr>
          <a:lstStyle/>
          <a:p>
            <a:pPr marL="0" marR="0" lvl="0" indent="0" algn="ctr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Data Collection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62000" y="2095306"/>
            <a:ext cx="1982628" cy="735117"/>
          </a:xfrm>
          <a:custGeom>
            <a:avLst/>
            <a:gdLst>
              <a:gd name="connsiteX0" fmla="*/ 0 w 1982628"/>
              <a:gd name="connsiteY0" fmla="*/ 0 h 980156"/>
              <a:gd name="connsiteX1" fmla="*/ 1982628 w 1982628"/>
              <a:gd name="connsiteY1" fmla="*/ 0 h 980156"/>
              <a:gd name="connsiteX2" fmla="*/ 1982628 w 1982628"/>
              <a:gd name="connsiteY2" fmla="*/ 980156 h 980156"/>
              <a:gd name="connsiteX3" fmla="*/ 0 w 1982628"/>
              <a:gd name="connsiteY3" fmla="*/ 980156 h 980156"/>
              <a:gd name="connsiteX4" fmla="*/ 0 w 1982628"/>
              <a:gd name="connsiteY4" fmla="*/ 0 h 98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628" h="980156">
                <a:moveTo>
                  <a:pt x="0" y="0"/>
                </a:moveTo>
                <a:lnTo>
                  <a:pt x="1982628" y="0"/>
                </a:lnTo>
                <a:lnTo>
                  <a:pt x="1982628" y="980156"/>
                </a:lnTo>
                <a:lnTo>
                  <a:pt x="0" y="98015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71450" marR="0" lvl="1" indent="-171450" algn="l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</a:rPr>
              <a:t>Build Cameras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</a:endParaRPr>
          </a:p>
          <a:p>
            <a:pPr marL="171450" marR="0" lvl="1" indent="-171450" algn="l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</a:rPr>
              <a:t>Partner with Fliers</a:t>
            </a:r>
          </a:p>
          <a:p>
            <a:pPr marL="171450" marR="0" lvl="1" indent="-171450" algn="l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lang="en-US" sz="14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</a:rPr>
              <a:t>1PB imagery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176686" y="1320743"/>
            <a:ext cx="2763046" cy="688500"/>
          </a:xfrm>
          <a:custGeom>
            <a:avLst/>
            <a:gdLst>
              <a:gd name="connsiteX0" fmla="*/ 0 w 2478285"/>
              <a:gd name="connsiteY0" fmla="*/ 0 h 918000"/>
              <a:gd name="connsiteX1" fmla="*/ 2019285 w 2478285"/>
              <a:gd name="connsiteY1" fmla="*/ 0 h 918000"/>
              <a:gd name="connsiteX2" fmla="*/ 2478285 w 2478285"/>
              <a:gd name="connsiteY2" fmla="*/ 459000 h 918000"/>
              <a:gd name="connsiteX3" fmla="*/ 2019285 w 2478285"/>
              <a:gd name="connsiteY3" fmla="*/ 918000 h 918000"/>
              <a:gd name="connsiteX4" fmla="*/ 0 w 2478285"/>
              <a:gd name="connsiteY4" fmla="*/ 918000 h 918000"/>
              <a:gd name="connsiteX5" fmla="*/ 459000 w 2478285"/>
              <a:gd name="connsiteY5" fmla="*/ 459000 h 918000"/>
              <a:gd name="connsiteX6" fmla="*/ 0 w 2478285"/>
              <a:gd name="connsiteY6" fmla="*/ 0 h 9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285" h="918000">
                <a:moveTo>
                  <a:pt x="0" y="0"/>
                </a:moveTo>
                <a:lnTo>
                  <a:pt x="2019285" y="0"/>
                </a:lnTo>
                <a:lnTo>
                  <a:pt x="2478285" y="459000"/>
                </a:lnTo>
                <a:lnTo>
                  <a:pt x="2019285" y="918000"/>
                </a:lnTo>
                <a:lnTo>
                  <a:pt x="0" y="918000"/>
                </a:lnTo>
                <a:lnTo>
                  <a:pt x="459000" y="459000"/>
                </a:lnTo>
                <a:lnTo>
                  <a:pt x="0" y="0"/>
                </a:lnTo>
                <a:close/>
              </a:path>
            </a:pathLst>
          </a:custGeom>
          <a:solidFill>
            <a:srgbClr val="78AC35">
              <a:hueOff val="0"/>
              <a:satOff val="0"/>
              <a:lumOff val="0"/>
              <a:alphaOff val="0"/>
            </a:srgbClr>
          </a:solidFill>
          <a:ln w="3492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527009" tIns="22670" rIns="481670" bIns="22670" numCol="1" spcCol="1270" anchor="ctr" anchorCtr="0">
            <a:noAutofit/>
          </a:bodyPr>
          <a:lstStyle/>
          <a:p>
            <a:pPr marL="0" marR="0" lvl="0" indent="0" algn="ctr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Aerial Triangulation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176686" y="2095306"/>
            <a:ext cx="1982628" cy="735117"/>
          </a:xfrm>
          <a:custGeom>
            <a:avLst/>
            <a:gdLst>
              <a:gd name="connsiteX0" fmla="*/ 0 w 1982628"/>
              <a:gd name="connsiteY0" fmla="*/ 0 h 980156"/>
              <a:gd name="connsiteX1" fmla="*/ 1982628 w 1982628"/>
              <a:gd name="connsiteY1" fmla="*/ 0 h 980156"/>
              <a:gd name="connsiteX2" fmla="*/ 1982628 w 1982628"/>
              <a:gd name="connsiteY2" fmla="*/ 980156 h 980156"/>
              <a:gd name="connsiteX3" fmla="*/ 0 w 1982628"/>
              <a:gd name="connsiteY3" fmla="*/ 980156 h 980156"/>
              <a:gd name="connsiteX4" fmla="*/ 0 w 1982628"/>
              <a:gd name="connsiteY4" fmla="*/ 0 h 98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628" h="980156">
                <a:moveTo>
                  <a:pt x="0" y="0"/>
                </a:moveTo>
                <a:lnTo>
                  <a:pt x="1982628" y="0"/>
                </a:lnTo>
                <a:lnTo>
                  <a:pt x="1982628" y="980156"/>
                </a:lnTo>
                <a:lnTo>
                  <a:pt x="0" y="98015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71450" marR="0" lvl="1" indent="-171450" algn="l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ea typeface="+mn-ea"/>
                <a:cs typeface="+mn-cs"/>
              </a:rPr>
              <a:t>UMAT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171450" marR="0" lvl="1" indent="-171450" algn="l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ea typeface="+mn-ea"/>
                <a:cs typeface="+mn-cs"/>
              </a:rPr>
              <a:t>Ground Control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595142" y="1320743"/>
            <a:ext cx="2763046" cy="688500"/>
          </a:xfrm>
          <a:custGeom>
            <a:avLst/>
            <a:gdLst>
              <a:gd name="connsiteX0" fmla="*/ 0 w 2478285"/>
              <a:gd name="connsiteY0" fmla="*/ 0 h 918000"/>
              <a:gd name="connsiteX1" fmla="*/ 2019285 w 2478285"/>
              <a:gd name="connsiteY1" fmla="*/ 0 h 918000"/>
              <a:gd name="connsiteX2" fmla="*/ 2478285 w 2478285"/>
              <a:gd name="connsiteY2" fmla="*/ 459000 h 918000"/>
              <a:gd name="connsiteX3" fmla="*/ 2019285 w 2478285"/>
              <a:gd name="connsiteY3" fmla="*/ 918000 h 918000"/>
              <a:gd name="connsiteX4" fmla="*/ 0 w 2478285"/>
              <a:gd name="connsiteY4" fmla="*/ 918000 h 918000"/>
              <a:gd name="connsiteX5" fmla="*/ 459000 w 2478285"/>
              <a:gd name="connsiteY5" fmla="*/ 459000 h 918000"/>
              <a:gd name="connsiteX6" fmla="*/ 0 w 2478285"/>
              <a:gd name="connsiteY6" fmla="*/ 0 h 9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285" h="918000">
                <a:moveTo>
                  <a:pt x="0" y="0"/>
                </a:moveTo>
                <a:lnTo>
                  <a:pt x="2019285" y="0"/>
                </a:lnTo>
                <a:lnTo>
                  <a:pt x="2478285" y="459000"/>
                </a:lnTo>
                <a:lnTo>
                  <a:pt x="2019285" y="918000"/>
                </a:lnTo>
                <a:lnTo>
                  <a:pt x="0" y="918000"/>
                </a:lnTo>
                <a:lnTo>
                  <a:pt x="459000" y="459000"/>
                </a:lnTo>
                <a:lnTo>
                  <a:pt x="0" y="0"/>
                </a:lnTo>
                <a:close/>
              </a:path>
            </a:pathLst>
          </a:custGeom>
          <a:solidFill>
            <a:srgbClr val="35ACA2">
              <a:hueOff val="0"/>
              <a:satOff val="0"/>
              <a:lumOff val="0"/>
              <a:alphaOff val="0"/>
            </a:srgbClr>
          </a:solidFill>
          <a:ln w="3492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527009" tIns="22670" rIns="481670" bIns="22670" numCol="1" spcCol="1270" anchor="ctr" anchorCtr="0">
            <a:noAutofit/>
          </a:bodyPr>
          <a:lstStyle/>
          <a:p>
            <a:pPr marL="0" marR="0" lvl="0" indent="0" algn="ctr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smtClean="0">
                <a:solidFill>
                  <a:sysClr val="window" lastClr="FFFFFF"/>
                </a:solidFill>
              </a:rPr>
              <a:t>Radiometry Processing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595142" y="2095306"/>
            <a:ext cx="1982628" cy="735117"/>
          </a:xfrm>
          <a:custGeom>
            <a:avLst/>
            <a:gdLst>
              <a:gd name="connsiteX0" fmla="*/ 0 w 1982628"/>
              <a:gd name="connsiteY0" fmla="*/ 0 h 980156"/>
              <a:gd name="connsiteX1" fmla="*/ 1982628 w 1982628"/>
              <a:gd name="connsiteY1" fmla="*/ 0 h 980156"/>
              <a:gd name="connsiteX2" fmla="*/ 1982628 w 1982628"/>
              <a:gd name="connsiteY2" fmla="*/ 980156 h 980156"/>
              <a:gd name="connsiteX3" fmla="*/ 0 w 1982628"/>
              <a:gd name="connsiteY3" fmla="*/ 980156 h 980156"/>
              <a:gd name="connsiteX4" fmla="*/ 0 w 1982628"/>
              <a:gd name="connsiteY4" fmla="*/ 0 h 98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628" h="980156">
                <a:moveTo>
                  <a:pt x="0" y="0"/>
                </a:moveTo>
                <a:lnTo>
                  <a:pt x="1982628" y="0"/>
                </a:lnTo>
                <a:lnTo>
                  <a:pt x="1982628" y="980156"/>
                </a:lnTo>
                <a:lnTo>
                  <a:pt x="0" y="98015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71450" marR="0" lvl="1" indent="-171450" algn="l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ea typeface="+mn-ea"/>
                <a:cs typeface="+mn-cs"/>
              </a:rPr>
              <a:t>Haze Removal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171450" marR="0" lvl="1" indent="-171450" algn="l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ea typeface="+mn-ea"/>
                <a:cs typeface="+mn-cs"/>
              </a:rPr>
              <a:t>Sun Hotspot Removal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171450" marR="0" lvl="1" indent="-171450" algn="l" defTabSz="755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ea typeface="+mn-ea"/>
                <a:cs typeface="+mn-cs"/>
              </a:rPr>
              <a:t>Tone Balancing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62000" y="3164598"/>
            <a:ext cx="2763046" cy="607500"/>
          </a:xfrm>
          <a:custGeom>
            <a:avLst/>
            <a:gdLst>
              <a:gd name="connsiteX0" fmla="*/ 0 w 2478285"/>
              <a:gd name="connsiteY0" fmla="*/ 0 h 810000"/>
              <a:gd name="connsiteX1" fmla="*/ 2073285 w 2478285"/>
              <a:gd name="connsiteY1" fmla="*/ 0 h 810000"/>
              <a:gd name="connsiteX2" fmla="*/ 2478285 w 2478285"/>
              <a:gd name="connsiteY2" fmla="*/ 405000 h 810000"/>
              <a:gd name="connsiteX3" fmla="*/ 2073285 w 2478285"/>
              <a:gd name="connsiteY3" fmla="*/ 810000 h 810000"/>
              <a:gd name="connsiteX4" fmla="*/ 0 w 2478285"/>
              <a:gd name="connsiteY4" fmla="*/ 810000 h 810000"/>
              <a:gd name="connsiteX5" fmla="*/ 405000 w 2478285"/>
              <a:gd name="connsiteY5" fmla="*/ 405000 h 810000"/>
              <a:gd name="connsiteX6" fmla="*/ 0 w 2478285"/>
              <a:gd name="connsiteY6" fmla="*/ 0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285" h="810000">
                <a:moveTo>
                  <a:pt x="0" y="0"/>
                </a:moveTo>
                <a:lnTo>
                  <a:pt x="2073285" y="0"/>
                </a:lnTo>
                <a:lnTo>
                  <a:pt x="2478285" y="405000"/>
                </a:lnTo>
                <a:lnTo>
                  <a:pt x="2073285" y="810000"/>
                </a:lnTo>
                <a:lnTo>
                  <a:pt x="0" y="810000"/>
                </a:lnTo>
                <a:lnTo>
                  <a:pt x="405000" y="405000"/>
                </a:lnTo>
                <a:lnTo>
                  <a:pt x="0" y="0"/>
                </a:lnTo>
                <a:close/>
              </a:path>
            </a:pathLst>
          </a:custGeom>
          <a:solidFill>
            <a:srgbClr val="4083CF">
              <a:hueOff val="0"/>
              <a:satOff val="0"/>
              <a:lumOff val="0"/>
              <a:alphaOff val="0"/>
            </a:srgbClr>
          </a:solidFill>
          <a:ln w="3492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465008" tIns="20003" rIns="425003" bIns="20003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Ortho Rectification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762000" y="3848036"/>
            <a:ext cx="1982628" cy="474016"/>
          </a:xfrm>
          <a:custGeom>
            <a:avLst/>
            <a:gdLst>
              <a:gd name="connsiteX0" fmla="*/ 0 w 1982628"/>
              <a:gd name="connsiteY0" fmla="*/ 0 h 632021"/>
              <a:gd name="connsiteX1" fmla="*/ 1982628 w 1982628"/>
              <a:gd name="connsiteY1" fmla="*/ 0 h 632021"/>
              <a:gd name="connsiteX2" fmla="*/ 1982628 w 1982628"/>
              <a:gd name="connsiteY2" fmla="*/ 632021 h 632021"/>
              <a:gd name="connsiteX3" fmla="*/ 0 w 1982628"/>
              <a:gd name="connsiteY3" fmla="*/ 632021 h 632021"/>
              <a:gd name="connsiteX4" fmla="*/ 0 w 1982628"/>
              <a:gd name="connsiteY4" fmla="*/ 0 h 63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628" h="632021">
                <a:moveTo>
                  <a:pt x="0" y="0"/>
                </a:moveTo>
                <a:lnTo>
                  <a:pt x="1982628" y="0"/>
                </a:lnTo>
                <a:lnTo>
                  <a:pt x="1982628" y="632021"/>
                </a:lnTo>
                <a:lnTo>
                  <a:pt x="0" y="6320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14300" marR="0" lvl="1" indent="-11430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ea typeface="+mn-ea"/>
                <a:cs typeface="+mn-cs"/>
              </a:rPr>
              <a:t>Re-project Images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3176686" y="3164598"/>
            <a:ext cx="2763046" cy="607500"/>
          </a:xfrm>
          <a:custGeom>
            <a:avLst/>
            <a:gdLst>
              <a:gd name="connsiteX0" fmla="*/ 0 w 2478285"/>
              <a:gd name="connsiteY0" fmla="*/ 0 h 810000"/>
              <a:gd name="connsiteX1" fmla="*/ 2073285 w 2478285"/>
              <a:gd name="connsiteY1" fmla="*/ 0 h 810000"/>
              <a:gd name="connsiteX2" fmla="*/ 2478285 w 2478285"/>
              <a:gd name="connsiteY2" fmla="*/ 405000 h 810000"/>
              <a:gd name="connsiteX3" fmla="*/ 2073285 w 2478285"/>
              <a:gd name="connsiteY3" fmla="*/ 810000 h 810000"/>
              <a:gd name="connsiteX4" fmla="*/ 0 w 2478285"/>
              <a:gd name="connsiteY4" fmla="*/ 810000 h 810000"/>
              <a:gd name="connsiteX5" fmla="*/ 405000 w 2478285"/>
              <a:gd name="connsiteY5" fmla="*/ 405000 h 810000"/>
              <a:gd name="connsiteX6" fmla="*/ 0 w 2478285"/>
              <a:gd name="connsiteY6" fmla="*/ 0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285" h="810000">
                <a:moveTo>
                  <a:pt x="0" y="0"/>
                </a:moveTo>
                <a:lnTo>
                  <a:pt x="2073285" y="0"/>
                </a:lnTo>
                <a:lnTo>
                  <a:pt x="2478285" y="405000"/>
                </a:lnTo>
                <a:lnTo>
                  <a:pt x="2073285" y="810000"/>
                </a:lnTo>
                <a:lnTo>
                  <a:pt x="0" y="810000"/>
                </a:lnTo>
                <a:lnTo>
                  <a:pt x="405000" y="405000"/>
                </a:lnTo>
                <a:lnTo>
                  <a:pt x="0" y="0"/>
                </a:lnTo>
                <a:close/>
              </a:path>
            </a:pathLst>
          </a:custGeom>
          <a:solidFill>
            <a:srgbClr val="4083CF">
              <a:hueOff val="-1155"/>
              <a:satOff val="7944"/>
              <a:lumOff val="-16080"/>
              <a:alphaOff val="0"/>
            </a:srgbClr>
          </a:solidFill>
          <a:ln w="3492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465008" tIns="20003" rIns="425003" bIns="20003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Mosaicing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176686" y="3848035"/>
            <a:ext cx="2233514" cy="781115"/>
          </a:xfrm>
          <a:custGeom>
            <a:avLst/>
            <a:gdLst>
              <a:gd name="connsiteX0" fmla="*/ 0 w 1982628"/>
              <a:gd name="connsiteY0" fmla="*/ 0 h 632021"/>
              <a:gd name="connsiteX1" fmla="*/ 1982628 w 1982628"/>
              <a:gd name="connsiteY1" fmla="*/ 0 h 632021"/>
              <a:gd name="connsiteX2" fmla="*/ 1982628 w 1982628"/>
              <a:gd name="connsiteY2" fmla="*/ 632021 h 632021"/>
              <a:gd name="connsiteX3" fmla="*/ 0 w 1982628"/>
              <a:gd name="connsiteY3" fmla="*/ 632021 h 632021"/>
              <a:gd name="connsiteX4" fmla="*/ 0 w 1982628"/>
              <a:gd name="connsiteY4" fmla="*/ 0 h 63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628" h="632021">
                <a:moveTo>
                  <a:pt x="0" y="0"/>
                </a:moveTo>
                <a:lnTo>
                  <a:pt x="1982628" y="0"/>
                </a:lnTo>
                <a:lnTo>
                  <a:pt x="1982628" y="632021"/>
                </a:lnTo>
                <a:lnTo>
                  <a:pt x="0" y="6320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14300" marR="0" lvl="1" indent="-11430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ea typeface="+mn-ea"/>
              </a:rPr>
              <a:t>Define Seam Lines</a:t>
            </a:r>
          </a:p>
          <a:p>
            <a:pPr marL="114300" marR="0" lvl="1" indent="-11430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lang="en-US" sz="14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a typeface="+mn-ea"/>
              </a:rPr>
              <a:t>Apply Seam Lines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ea typeface="+mn-ea"/>
            </a:endParaRPr>
          </a:p>
          <a:p>
            <a:pPr marL="114300" marR="0" lvl="1" indent="-11430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ea typeface="+mn-ea"/>
              </a:rPr>
              <a:t>Apply Color Corrections</a:t>
            </a:r>
          </a:p>
          <a:p>
            <a:pPr marL="114300" marR="0" lvl="1" indent="-11430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lang="en-US" sz="14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a typeface="+mn-ea"/>
              </a:rPr>
              <a:t>Seam Line Blending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595142" y="3164598"/>
            <a:ext cx="2763046" cy="607500"/>
          </a:xfrm>
          <a:custGeom>
            <a:avLst/>
            <a:gdLst>
              <a:gd name="connsiteX0" fmla="*/ 0 w 2478285"/>
              <a:gd name="connsiteY0" fmla="*/ 0 h 810000"/>
              <a:gd name="connsiteX1" fmla="*/ 2073285 w 2478285"/>
              <a:gd name="connsiteY1" fmla="*/ 0 h 810000"/>
              <a:gd name="connsiteX2" fmla="*/ 2478285 w 2478285"/>
              <a:gd name="connsiteY2" fmla="*/ 405000 h 810000"/>
              <a:gd name="connsiteX3" fmla="*/ 2073285 w 2478285"/>
              <a:gd name="connsiteY3" fmla="*/ 810000 h 810000"/>
              <a:gd name="connsiteX4" fmla="*/ 0 w 2478285"/>
              <a:gd name="connsiteY4" fmla="*/ 810000 h 810000"/>
              <a:gd name="connsiteX5" fmla="*/ 405000 w 2478285"/>
              <a:gd name="connsiteY5" fmla="*/ 405000 h 810000"/>
              <a:gd name="connsiteX6" fmla="*/ 0 w 2478285"/>
              <a:gd name="connsiteY6" fmla="*/ 0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285" h="810000">
                <a:moveTo>
                  <a:pt x="0" y="0"/>
                </a:moveTo>
                <a:lnTo>
                  <a:pt x="2073285" y="0"/>
                </a:lnTo>
                <a:lnTo>
                  <a:pt x="2478285" y="405000"/>
                </a:lnTo>
                <a:lnTo>
                  <a:pt x="2073285" y="810000"/>
                </a:lnTo>
                <a:lnTo>
                  <a:pt x="0" y="810000"/>
                </a:lnTo>
                <a:lnTo>
                  <a:pt x="405000" y="405000"/>
                </a:lnTo>
                <a:lnTo>
                  <a:pt x="0" y="0"/>
                </a:lnTo>
                <a:close/>
              </a:path>
            </a:pathLst>
          </a:custGeom>
          <a:solidFill>
            <a:srgbClr val="4083CF">
              <a:hueOff val="-2311"/>
              <a:satOff val="15889"/>
              <a:lumOff val="-32159"/>
              <a:alphaOff val="0"/>
            </a:srgbClr>
          </a:solidFill>
          <a:ln w="34925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465008" tIns="20003" rIns="425003" bIns="20003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Export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5595142" y="3848036"/>
            <a:ext cx="2253458" cy="474016"/>
          </a:xfrm>
          <a:custGeom>
            <a:avLst/>
            <a:gdLst>
              <a:gd name="connsiteX0" fmla="*/ 0 w 1982628"/>
              <a:gd name="connsiteY0" fmla="*/ 0 h 632021"/>
              <a:gd name="connsiteX1" fmla="*/ 1982628 w 1982628"/>
              <a:gd name="connsiteY1" fmla="*/ 0 h 632021"/>
              <a:gd name="connsiteX2" fmla="*/ 1982628 w 1982628"/>
              <a:gd name="connsiteY2" fmla="*/ 632021 h 632021"/>
              <a:gd name="connsiteX3" fmla="*/ 0 w 1982628"/>
              <a:gd name="connsiteY3" fmla="*/ 632021 h 632021"/>
              <a:gd name="connsiteX4" fmla="*/ 0 w 1982628"/>
              <a:gd name="connsiteY4" fmla="*/ 0 h 63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628" h="632021">
                <a:moveTo>
                  <a:pt x="0" y="0"/>
                </a:moveTo>
                <a:lnTo>
                  <a:pt x="1982628" y="0"/>
                </a:lnTo>
                <a:lnTo>
                  <a:pt x="1982628" y="632021"/>
                </a:lnTo>
                <a:lnTo>
                  <a:pt x="0" y="6320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14300" marR="0" lvl="1" indent="-11430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ea typeface="+mn-ea"/>
                <a:cs typeface="+mn-cs"/>
              </a:rPr>
              <a:t>Re-project To Output Formats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114300" marR="0" lvl="1" indent="-114300" algn="l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ea typeface="+mn-ea"/>
                <a:cs typeface="+mn-cs"/>
              </a:rPr>
              <a:t>Copy to EHDs and ship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4" name="Elbow Connector 13"/>
          <p:cNvCxnSpPr>
            <a:stCxn id="21" idx="2"/>
          </p:cNvCxnSpPr>
          <p:nvPr/>
        </p:nvCxnSpPr>
        <p:spPr>
          <a:xfrm flipH="1">
            <a:off x="533400" y="1664993"/>
            <a:ext cx="7824788" cy="1287757"/>
          </a:xfrm>
          <a:prstGeom prst="bentConnector3">
            <a:avLst>
              <a:gd name="adj1" fmla="val -29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5"/>
          </p:cNvCxnSpPr>
          <p:nvPr/>
        </p:nvCxnSpPr>
        <p:spPr>
          <a:xfrm>
            <a:off x="539750" y="2959100"/>
            <a:ext cx="673785" cy="509248"/>
          </a:xfrm>
          <a:prstGeom prst="bentConnector3">
            <a:avLst>
              <a:gd name="adj1" fmla="val -2796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4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Radiometry Examples 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46700"/>
            <a:ext cx="3498070" cy="4168846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42950"/>
            <a:ext cx="3498070" cy="4167400"/>
          </a:xfrm>
          <a:prstGeom prst="rect">
            <a:avLst/>
          </a:prstGeom>
        </p:spPr>
      </p:pic>
      <p:pic>
        <p:nvPicPr>
          <p:cNvPr id="9" name="Content Placeholder 3" descr="Screen Clippi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598" y="998220"/>
            <a:ext cx="5041903" cy="3665187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0"/>
          <a:stretch/>
        </p:blipFill>
        <p:spPr>
          <a:xfrm>
            <a:off x="4038599" y="998221"/>
            <a:ext cx="5035120" cy="3656858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1876F-1837-4C1E-9031-EE15B18D46B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8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600" y="1112429"/>
            <a:ext cx="3991009" cy="137845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Other things we do: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2658652"/>
            <a:ext cx="3727153" cy="767306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DSM, DTM, Classification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Bird’s Eye &amp;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Synthview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Streetside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0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TS1">
  <a:themeElements>
    <a:clrScheme name="MSN">
      <a:dk1>
        <a:sysClr val="windowText" lastClr="000000"/>
      </a:dk1>
      <a:lt1>
        <a:sysClr val="window" lastClr="FFFFFF"/>
      </a:lt1>
      <a:dk2>
        <a:srgbClr val="003F69"/>
      </a:dk2>
      <a:lt2>
        <a:srgbClr val="929292"/>
      </a:lt2>
      <a:accent1>
        <a:srgbClr val="009AD9"/>
      </a:accent1>
      <a:accent2>
        <a:srgbClr val="F47424"/>
      </a:accent2>
      <a:accent3>
        <a:srgbClr val="E23E96"/>
      </a:accent3>
      <a:accent4>
        <a:srgbClr val="B63092"/>
      </a:accent4>
      <a:accent5>
        <a:srgbClr val="0070B9"/>
      </a:accent5>
      <a:accent6>
        <a:srgbClr val="008E86"/>
      </a:accent6>
      <a:hlink>
        <a:srgbClr val="0000FF"/>
      </a:hlink>
      <a:folHlink>
        <a:srgbClr val="800080"/>
      </a:folHlink>
    </a:clrScheme>
    <a:fontScheme name="BITs">
      <a:majorFont>
        <a:latin typeface="Segoe WP Semibold"/>
        <a:ea typeface=""/>
        <a:cs typeface=""/>
      </a:majorFont>
      <a:minorFont>
        <a:latin typeface="Segoe WP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Bing Maps White</Template>
  <TotalTime>4186</TotalTime>
  <Words>1373</Words>
  <Application>Microsoft Office PowerPoint</Application>
  <PresentationFormat>On-screen Show (16:9)</PresentationFormat>
  <Paragraphs>431</Paragraphs>
  <Slides>40</Slides>
  <Notes>8</Notes>
  <HiddenSlides>16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Segoe WP</vt:lpstr>
      <vt:lpstr>Segoe WP Semibold</vt:lpstr>
      <vt:lpstr>Tahoma</vt:lpstr>
      <vt:lpstr>Wingdings</vt:lpstr>
      <vt:lpstr>BITS1</vt:lpstr>
      <vt:lpstr>Bing Maps Private Cloud</vt:lpstr>
      <vt:lpstr>BITs Product Summary</vt:lpstr>
      <vt:lpstr>Global Ortho</vt:lpstr>
      <vt:lpstr>UltraCam Tech</vt:lpstr>
      <vt:lpstr>UCG Custom Aerial Camera for Global Ortho</vt:lpstr>
      <vt:lpstr>UCG image @ full resolution (Vatican City)</vt:lpstr>
      <vt:lpstr>Global Ortho Processing</vt:lpstr>
      <vt:lpstr>Radiometry Examples </vt:lpstr>
      <vt:lpstr>Other things we do:</vt:lpstr>
      <vt:lpstr>We match pan images to get DSMs</vt:lpstr>
      <vt:lpstr>We classify buildings, craters, vegetation, water, …</vt:lpstr>
      <vt:lpstr>Using DSM and classification, we extract a DTM</vt:lpstr>
      <vt:lpstr>Bird’s Eye / Oblique Imagery</vt:lpstr>
      <vt:lpstr>Re-projected Ortho</vt:lpstr>
      <vt:lpstr>SynthView Processing Steps</vt:lpstr>
      <vt:lpstr>Streetside</vt:lpstr>
      <vt:lpstr>9 Distinct Data Products</vt:lpstr>
      <vt:lpstr>Image Processing Framework</vt:lpstr>
      <vt:lpstr>Big Data</vt:lpstr>
      <vt:lpstr>The Big Picture</vt:lpstr>
      <vt:lpstr>What is the IPF?</vt:lpstr>
      <vt:lpstr>IPF Processing Concepts</vt:lpstr>
      <vt:lpstr>Streetside Intermediate Pipeline</vt:lpstr>
      <vt:lpstr>BITs Operator Console – Web UI</vt:lpstr>
      <vt:lpstr>BITs Pipelines</vt:lpstr>
      <vt:lpstr>IPF Summary</vt:lpstr>
      <vt:lpstr>Container-Based Compute and Scalable Data Production</vt:lpstr>
      <vt:lpstr>Container-Based Compute, Longmont, CO</vt:lpstr>
      <vt:lpstr>PowerPoint Presentation</vt:lpstr>
      <vt:lpstr>PowerPoint Presentation</vt:lpstr>
      <vt:lpstr>PowerPoint Presentation</vt:lpstr>
      <vt:lpstr>PowerPoint Presentation</vt:lpstr>
      <vt:lpstr>Cluster Compute Core Utilization</vt:lpstr>
      <vt:lpstr>InfiniBand Network: Current C20 topology (1320 nodes)</vt:lpstr>
      <vt:lpstr>BITs by the Numbers</vt:lpstr>
      <vt:lpstr>Daily Statistics E-mail</vt:lpstr>
      <vt:lpstr>Infrastructure Stats</vt:lpstr>
      <vt:lpstr>BITs by the Numbers</vt:lpstr>
      <vt:lpstr>Thanks!</vt:lpstr>
      <vt:lpstr>Questions?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mgilbert</dc:creator>
  <cp:lastModifiedBy>Tom Barclay</cp:lastModifiedBy>
  <cp:revision>257</cp:revision>
  <dcterms:created xsi:type="dcterms:W3CDTF">2011-03-03T18:15:07Z</dcterms:created>
  <dcterms:modified xsi:type="dcterms:W3CDTF">2013-07-31T23:20:53Z</dcterms:modified>
</cp:coreProperties>
</file>